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AFFBB0-F083-45DE-B28E-AC139F23A2E5}" type="datetimeFigureOut">
              <a:rPr lang="zh-CN" altLang="en-US" smtClean="0"/>
              <a:t>2020/8/24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91B568-E2D5-4A82-814E-3275850164E3}" type="slidenum">
              <a:rPr lang="zh-CN" altLang="en-US" smtClean="0"/>
              <a:t>‹#›</a:t>
            </a:fld>
            <a:endParaRPr lang="zh-CN" altLang="en-US"/>
          </a:p>
        </p:txBody>
      </p:sp>
    </p:spTree>
    <p:extLst>
      <p:ext uri="{BB962C8B-B14F-4D97-AF65-F5344CB8AC3E}">
        <p14:creationId xmlns:p14="http://schemas.microsoft.com/office/powerpoint/2010/main" val="277903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a:solidFill>
              <a:srgbClr val="000000">
                <a:alpha val="100000"/>
              </a:srgbClr>
            </a:solidFill>
            <a:miter lim="800000"/>
          </a:ln>
        </p:spPr>
      </p:sp>
      <p:sp>
        <p:nvSpPr>
          <p:cNvPr id="34819"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3482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buChar char="•"/>
            </a:pPr>
            <a:fld id="{9A0DB2DC-4C9A-4742-B13C-FB6460FD3503}" type="slidenum">
              <a:rPr lang="zh-CN" altLang="en-US" sz="1200" dirty="0"/>
              <a:pPr lvl="0" algn="r" eaLnBrk="1" hangingPunct="1">
                <a:buChar char="•"/>
              </a:pPr>
              <a:t>12</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658325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2749" y="193918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bg1"/>
                </a:solidFill>
                <a:latin typeface="微软雅黑" panose="020B0503020204020204" charset="-122"/>
                <a:ea typeface="微软雅黑" panose="020B0503020204020204" charset="-122"/>
              </a:rPr>
              <a:t>中物理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643948" y="2199367"/>
            <a:ext cx="2822575" cy="420628"/>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3200" baseline="-25000" dirty="0">
                <a:solidFill>
                  <a:srgbClr val="FF0000"/>
                </a:solidFill>
                <a:latin typeface="方正姚体" pitchFamily="2" charset="-122"/>
                <a:ea typeface="方正姚体" pitchFamily="2" charset="-122"/>
              </a:rPr>
              <a:t>第</a:t>
            </a:r>
            <a:r>
              <a:rPr lang="zh-CN" altLang="en-US" sz="3200" baseline="-25000" dirty="0" smtClean="0">
                <a:solidFill>
                  <a:srgbClr val="FF0000"/>
                </a:solidFill>
                <a:latin typeface="方正姚体" pitchFamily="2" charset="-122"/>
                <a:ea typeface="方正姚体" pitchFamily="2" charset="-122"/>
              </a:rPr>
              <a:t>十八章 </a:t>
            </a:r>
            <a:r>
              <a:rPr lang="zh-CN" altLang="en-US" sz="3200" baseline="-25000" dirty="0" smtClean="0">
                <a:solidFill>
                  <a:srgbClr val="FF0000"/>
                </a:solidFill>
                <a:latin typeface="方正姚体" pitchFamily="2" charset="-122"/>
                <a:ea typeface="方正姚体" pitchFamily="2" charset="-122"/>
              </a:rPr>
              <a:t>第</a:t>
            </a:r>
            <a:r>
              <a:rPr lang="en-US" altLang="zh-CN" sz="3200" baseline="-25000" dirty="0" smtClean="0">
                <a:solidFill>
                  <a:srgbClr val="FF0000"/>
                </a:solidFill>
                <a:latin typeface="方正姚体" pitchFamily="2" charset="-122"/>
                <a:ea typeface="方正姚体" pitchFamily="2" charset="-122"/>
              </a:rPr>
              <a:t>3</a:t>
            </a:r>
            <a:r>
              <a:rPr lang="zh-CN" altLang="en-US" sz="3200" baseline="-25000" dirty="0" smtClean="0">
                <a:solidFill>
                  <a:srgbClr val="FF0000"/>
                </a:solidFill>
                <a:latin typeface="方正姚体" pitchFamily="2" charset="-122"/>
                <a:ea typeface="方正姚体" pitchFamily="2" charset="-122"/>
              </a:rPr>
              <a:t>节</a:t>
            </a:r>
            <a:endParaRPr lang="zh-CN" sz="3200" baseline="-25000" dirty="0">
              <a:solidFill>
                <a:srgbClr val="FF0000"/>
              </a:solidFill>
              <a:latin typeface="方正姚体" pitchFamily="2" charset="-122"/>
              <a:ea typeface="方正姚体" pitchFamily="2" charset="-122"/>
            </a:endParaRPr>
          </a:p>
        </p:txBody>
      </p:sp>
      <p:sp>
        <p:nvSpPr>
          <p:cNvPr id="5" name="Shape 40"/>
          <p:cNvSpPr/>
          <p:nvPr/>
        </p:nvSpPr>
        <p:spPr>
          <a:xfrm>
            <a:off x="4860032" y="1275606"/>
            <a:ext cx="4816710" cy="584775"/>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800" b="1" baseline="-25000" dirty="0">
                <a:solidFill>
                  <a:srgbClr val="007E27"/>
                </a:solidFill>
                <a:latin typeface="方正中倩简体" pitchFamily="65" charset="-122"/>
                <a:ea typeface="方正中倩简体" pitchFamily="65" charset="-122"/>
              </a:rPr>
              <a:t>人教</a:t>
            </a:r>
            <a:r>
              <a:rPr lang="zh-CN" altLang="en-US" sz="4800" b="1" baseline="-25000" dirty="0" smtClean="0">
                <a:solidFill>
                  <a:srgbClr val="007E27"/>
                </a:solidFill>
                <a:latin typeface="方正中倩简体" pitchFamily="65" charset="-122"/>
                <a:ea typeface="方正中倩简体" pitchFamily="65" charset="-122"/>
              </a:rPr>
              <a:t>版物</a:t>
            </a:r>
            <a:r>
              <a:rPr lang="zh-CN" altLang="en-US" sz="4800" b="1" baseline="-25000" dirty="0">
                <a:solidFill>
                  <a:srgbClr val="007E27"/>
                </a:solidFill>
                <a:latin typeface="方正中倩简体" pitchFamily="65" charset="-122"/>
                <a:ea typeface="方正中倩简体" pitchFamily="65" charset="-122"/>
              </a:rPr>
              <a:t>理（初中）</a:t>
            </a:r>
            <a:endParaRPr lang="zh-CN" sz="4800" b="1" baseline="-25000" dirty="0">
              <a:solidFill>
                <a:srgbClr val="007E27"/>
              </a:solidFill>
              <a:latin typeface="方正中倩简体" pitchFamily="65" charset="-122"/>
              <a:ea typeface="方正中倩简体" pitchFamily="65" charset="-122"/>
            </a:endParaRPr>
          </a:p>
        </p:txBody>
      </p:sp>
      <p:sp>
        <p:nvSpPr>
          <p:cNvPr id="7" name="文本框 6"/>
          <p:cNvSpPr txBox="1"/>
          <p:nvPr/>
        </p:nvSpPr>
        <p:spPr>
          <a:xfrm>
            <a:off x="4644008" y="2913449"/>
            <a:ext cx="4391967" cy="6463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lgn="ctr" latinLnBrk="1" hangingPunct="0"/>
            <a:r>
              <a:rPr lang="zh-CN" altLang="en-US" sz="3600" dirty="0">
                <a:solidFill>
                  <a:srgbClr val="FF0000"/>
                </a:solidFill>
                <a:latin typeface="幼圆" pitchFamily="49" charset="-122"/>
                <a:ea typeface="幼圆" pitchFamily="49" charset="-122"/>
                <a:cs typeface="Arial" panose="020B0604020202020204"/>
                <a:sym typeface="+mn-ea"/>
              </a:rPr>
              <a:t>测量小灯泡的电功率</a:t>
            </a:r>
            <a:endParaRPr lang="zh-CN" altLang="en-US" sz="3600" dirty="0">
              <a:solidFill>
                <a:srgbClr val="FF0000"/>
              </a:solidFill>
              <a:latin typeface="幼圆" pitchFamily="49" charset="-122"/>
              <a:ea typeface="幼圆" pitchFamily="49" charset="-122"/>
              <a:cs typeface="Arial" panose="020B0604020202020204"/>
              <a:sym typeface="+mn-ea"/>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741479"/>
            <a:ext cx="3638827" cy="3638827"/>
          </a:xfrm>
          <a:prstGeom prst="rect">
            <a:avLst/>
          </a:prstGeom>
        </p:spPr>
      </p:pic>
    </p:spTree>
    <p:extLst>
      <p:ext uri="{BB962C8B-B14F-4D97-AF65-F5344CB8AC3E}">
        <p14:creationId xmlns:p14="http://schemas.microsoft.com/office/powerpoint/2010/main" val="96650050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3819525"/>
          <a:chOff x="381000" y="266700"/>
          <a:chExt cx="9134475" cy="3819525"/>
        </a:xfrm>
      </p:grpSpPr>
      <p:sp>
        <p:nvSpPr>
          <p:cNvPr id="2" name="文本框 1"/>
          <p:cNvSpPr txBox="1"/>
          <p:nvPr/>
        </p:nvSpPr>
        <p:spPr>
          <a:xfrm>
            <a:off x="638388" y="1152525"/>
            <a:ext cx="7677197" cy="88674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2、闭合开关，调节滑片，使电压表的示数达到2.5V，记下电流表的示数；     </a:t>
            </a:r>
          </a:p>
        </p:txBody>
      </p:sp>
      <p:sp>
        <p:nvSpPr>
          <p:cNvPr id="4" name="文本框 3"/>
          <p:cNvSpPr txBox="1"/>
          <p:nvPr/>
        </p:nvSpPr>
        <p:spPr>
          <a:xfrm>
            <a:off x="638388" y="266700"/>
            <a:ext cx="8484823" cy="462788"/>
          </a:xfrm>
          <a:prstGeom prst="rect">
            <a:avLst/>
          </a:prstGeom>
          <a:noFill/>
        </p:spPr>
        <p:txBody>
          <a:bodyPr lIns="0" tIns="0" rIns="0" bIns="0" rtlCol="0">
            <a:spAutoFit/>
          </a:bodyPr>
          <a:lstStyle/>
          <a:p>
            <a:pPr marL="0" marR="0" lvl="0" indent="0" algn="l" fontAlgn="base">
              <a:lnSpc>
                <a:spcPct val="125000"/>
              </a:lnSpc>
            </a:pPr>
            <a:r>
              <a:rPr lang="en-US" sz="2395" b="1" u="none" spc="0">
                <a:solidFill>
                  <a:schemeClr val="tx1">
                    <a:alpha val="100000"/>
                  </a:schemeClr>
                </a:solidFill>
                <a:latin typeface="微软雅黑" panose="020B0503020204020204" charset="-122"/>
              </a:rPr>
              <a:t>测量小灯泡的电功率</a:t>
            </a:r>
          </a:p>
        </p:txBody>
      </p:sp>
      <p:sp>
        <p:nvSpPr>
          <p:cNvPr id="5" name="文本框 4"/>
          <p:cNvSpPr txBox="1"/>
          <p:nvPr/>
        </p:nvSpPr>
        <p:spPr>
          <a:xfrm>
            <a:off x="638387" y="3819526"/>
            <a:ext cx="7876728" cy="88674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4、调节滑片使电压表的示数小于2.5V（可调到2V），记下电流表的示数。</a:t>
            </a:r>
          </a:p>
        </p:txBody>
      </p:sp>
      <p:sp>
        <p:nvSpPr>
          <p:cNvPr id="6" name="文本框 5"/>
          <p:cNvSpPr txBox="1"/>
          <p:nvPr/>
        </p:nvSpPr>
        <p:spPr>
          <a:xfrm>
            <a:off x="638387" y="2481263"/>
            <a:ext cx="8019250" cy="88674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3、调节滑片使电压表的示数略大于2.5V（最大只能调到3V），记下电流表的示数；</a:t>
            </a:r>
          </a:p>
        </p:txBody>
      </p:sp>
    </p:spTree>
    <p:extLst>
      <p:ext uri="{BB962C8B-B14F-4D97-AF65-F5344CB8AC3E}">
        <p14:creationId xmlns:p14="http://schemas.microsoft.com/office/powerpoint/2010/main" val="35307786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4524375"/>
          <a:chOff x="381000" y="266700"/>
          <a:chExt cx="9134475" cy="4524375"/>
        </a:xfrm>
      </p:grpSpPr>
      <p:sp>
        <p:nvSpPr>
          <p:cNvPr id="2" name="文本框 1"/>
          <p:cNvSpPr txBox="1"/>
          <p:nvPr/>
        </p:nvSpPr>
        <p:spPr>
          <a:xfrm>
            <a:off x="391349" y="390525"/>
            <a:ext cx="57009" cy="107494"/>
          </a:xfrm>
          <a:prstGeom prst="rect">
            <a:avLst/>
          </a:prstGeom>
          <a:solidFill>
            <a:srgbClr val="F65D5D">
              <a:alpha val="100000"/>
            </a:srgbClr>
          </a:solidFill>
        </p:spPr>
        <p:txBody>
          <a:bodyPr lIns="91214" tIns="45607" rIns="91214" bIns="45607" rtlCol="0">
            <a:spAutoFit/>
          </a:bodyPr>
          <a:lstStyle/>
          <a:p>
            <a:pPr marL="0" marR="0" lvl="0" indent="0" algn="l" fontAlgn="base">
              <a:lnSpc>
                <a:spcPct val="100000"/>
              </a:lnSpc>
            </a:pPr>
            <a:endParaRPr sz="100"/>
          </a:p>
        </p:txBody>
      </p:sp>
      <p:sp>
        <p:nvSpPr>
          <p:cNvPr id="3" name="文本框 2"/>
          <p:cNvSpPr txBox="1"/>
          <p:nvPr/>
        </p:nvSpPr>
        <p:spPr>
          <a:xfrm>
            <a:off x="638388" y="266700"/>
            <a:ext cx="8484823" cy="462788"/>
          </a:xfrm>
          <a:prstGeom prst="rect">
            <a:avLst/>
          </a:prstGeom>
          <a:noFill/>
        </p:spPr>
        <p:txBody>
          <a:bodyPr lIns="0" tIns="0" rIns="0" bIns="0" rtlCol="0">
            <a:spAutoFit/>
          </a:bodyPr>
          <a:lstStyle/>
          <a:p>
            <a:pPr marL="0" marR="0" lvl="0" indent="0" algn="l" fontAlgn="base">
              <a:lnSpc>
                <a:spcPct val="125000"/>
              </a:lnSpc>
            </a:pPr>
            <a:r>
              <a:rPr lang="en-US" sz="2395" b="1" u="none" spc="0">
                <a:solidFill>
                  <a:schemeClr val="tx1">
                    <a:alpha val="100000"/>
                  </a:schemeClr>
                </a:solidFill>
                <a:latin typeface="微软雅黑" panose="020B0503020204020204" charset="-122"/>
              </a:rPr>
              <a:t>实验记录表</a:t>
            </a:r>
          </a:p>
        </p:txBody>
      </p:sp>
      <p:graphicFrame>
        <p:nvGraphicFramePr>
          <p:cNvPr id="4" name="表格 3"/>
          <p:cNvGraphicFramePr>
            <a:graphicFrameLocks noGrp="1"/>
          </p:cNvGraphicFramePr>
          <p:nvPr>
            <p:custDataLst>
              <p:tags r:id="rId1"/>
            </p:custDataLst>
          </p:nvPr>
        </p:nvGraphicFramePr>
        <p:xfrm>
          <a:off x="638387" y="1162050"/>
          <a:ext cx="7886700" cy="3363645"/>
        </p:xfrm>
        <a:graphic>
          <a:graphicData uri="http://schemas.openxmlformats.org/drawingml/2006/table">
            <a:tbl>
              <a:tblPr firstRow="1" bandRow="1"/>
              <a:tblGrid>
                <a:gridCol w="1577340"/>
                <a:gridCol w="1577340"/>
                <a:gridCol w="1577340"/>
                <a:gridCol w="1577340"/>
                <a:gridCol w="1577340"/>
              </a:tblGrid>
              <a:tr h="840911">
                <a:tc>
                  <a:txBody>
                    <a:bodyPr/>
                    <a:lstStyle/>
                    <a:p>
                      <a:pPr marL="0" marR="0" lvl="0" indent="0" algn="l" fontAlgn="base">
                        <a:lnSpc>
                          <a:spcPct val="100000"/>
                        </a:lnSpc>
                      </a:pPr>
                      <a:endParaRPr sz="1200">
                        <a:solidFill>
                          <a:srgbClr val="848587"/>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848587"/>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848587"/>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848587"/>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848587"/>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r>
              <a:tr h="840911">
                <a:tc rowSpan="3">
                  <a:txBody>
                    <a:bodyPr/>
                    <a:lstStyle/>
                    <a:p>
                      <a:pPr marL="0" marR="0" lvl="0" indent="0" algn="l" fontAlgn="base">
                        <a:lnSpc>
                          <a:spcPct val="100000"/>
                        </a:lnSpc>
                      </a:pPr>
                      <a:endParaRPr sz="1200">
                        <a:solidFill>
                          <a:srgbClr val="404040"/>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FF0000"/>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FF0000"/>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404040"/>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404040"/>
                        </a:solidFill>
                      </a:endParaRPr>
                    </a:p>
                  </a:txBody>
                  <a:tcPr marL="0" marR="0" marT="0" marB="0">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r>
              <a:tr h="840911">
                <a:tc vMerge="1">
                  <a:txBody>
                    <a:bodyPr/>
                    <a:lstStyle/>
                    <a:p>
                      <a:endParaRPr lang="zh-CN"/>
                    </a:p>
                  </a:txBody>
                  <a:tcPr marL="0" marR="0" marT="0" marB="0">
                    <a:lnL w="9525">
                      <a:solidFill>
                        <a:srgbClr val="848587"/>
                      </a:solidFill>
                      <a:prstDash val="sysDash"/>
                    </a:lnL>
                    <a:lnR w="9525">
                      <a:solidFill>
                        <a:srgbClr val="848587"/>
                      </a:solidFill>
                      <a:prstDash val="sysDash"/>
                    </a:lnR>
                    <a:lnT w="12700" cap="flat" cmpd="sng" algn="ctr">
                      <a:solidFill>
                        <a:srgbClr val="FFFFFF">
                          <a:alpha val="100000"/>
                        </a:srgbClr>
                      </a:solidFill>
                      <a:prstDash val="solid"/>
                      <a:round/>
                      <a:headEnd type="none" w="med" len="med"/>
                      <a:tailEnd type="none" w="med" len="med"/>
                    </a:lnT>
                    <a:lnB w="12700" cap="flat" cmpd="sng" algn="ctr">
                      <a:solidFill>
                        <a:srgbClr val="FFFFFF">
                          <a:alpha val="100000"/>
                        </a:srgbClr>
                      </a:solidFill>
                      <a:prstDash val="solid"/>
                      <a:round/>
                      <a:headEnd type="none" w="med" len="med"/>
                      <a:tailEnd type="none" w="med" len="me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noFill/>
                  </a:tcPr>
                </a:tc>
                <a:tc>
                  <a:txBody>
                    <a:bodyPr/>
                    <a:lstStyle/>
                    <a:p>
                      <a:pPr marL="0" marR="0" lvl="0" indent="0" algn="l" fontAlgn="base">
                        <a:lnSpc>
                          <a:spcPct val="100000"/>
                        </a:lnSpc>
                      </a:pPr>
                      <a:endParaRPr sz="1200">
                        <a:solidFill>
                          <a:srgbClr val="FF000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FF000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40404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40404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r>
              <a:tr h="840911">
                <a:tc vMerge="1">
                  <a:txBody>
                    <a:bodyPr/>
                    <a:lstStyle/>
                    <a:p>
                      <a:endParaRPr lang="zh-CN"/>
                    </a:p>
                  </a:txBody>
                  <a:tcPr marL="0" marR="0" marT="0" marB="0">
                    <a:lnL w="9525">
                      <a:solidFill>
                        <a:srgbClr val="848587"/>
                      </a:solidFill>
                      <a:prstDash val="sysDash"/>
                    </a:lnL>
                    <a:lnR w="9525">
                      <a:solidFill>
                        <a:srgbClr val="848587"/>
                      </a:solidFill>
                      <a:prstDash val="sysDash"/>
                    </a:lnR>
                    <a:lnT w="12700" cap="flat" cmpd="sng" algn="ctr">
                      <a:solidFill>
                        <a:srgbClr val="FFFFFF">
                          <a:alpha val="100000"/>
                        </a:srgbClr>
                      </a:solidFill>
                      <a:prstDash val="solid"/>
                      <a:round/>
                      <a:headEnd type="none" w="med" len="med"/>
                      <a:tailEnd type="none" w="med" len="med"/>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noFill/>
                  </a:tcPr>
                </a:tc>
                <a:tc>
                  <a:txBody>
                    <a:bodyPr/>
                    <a:lstStyle/>
                    <a:p>
                      <a:pPr marL="0" marR="0" lvl="0" indent="0" algn="l" fontAlgn="base">
                        <a:lnSpc>
                          <a:spcPct val="100000"/>
                        </a:lnSpc>
                      </a:pPr>
                      <a:endParaRPr sz="1200">
                        <a:solidFill>
                          <a:srgbClr val="FF000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FF000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40404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c>
                  <a:txBody>
                    <a:bodyPr/>
                    <a:lstStyle/>
                    <a:p>
                      <a:pPr marL="0" marR="0" lvl="0" indent="0" algn="l" fontAlgn="base">
                        <a:lnSpc>
                          <a:spcPct val="100000"/>
                        </a:lnSpc>
                      </a:pPr>
                      <a:endParaRPr sz="1200">
                        <a:solidFill>
                          <a:srgbClr val="404040"/>
                        </a:solidFill>
                      </a:endParaRPr>
                    </a:p>
                  </a:txBody>
                  <a:tcPr marL="0" marR="0" marT="0" marB="0">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lnTlToBr w="12700" cap="flat" cmpd="sng" algn="ctr">
                      <a:noFill/>
                      <a:prstDash val="solid"/>
                      <a:round/>
                      <a:headEnd type="none" w="med" len="med"/>
                      <a:tailEnd type="none" w="med" len="med"/>
                    </a:lnTlToBr>
                    <a:lnBlToTr w="12700" cap="flat" cmpd="sng" algn="ctr">
                      <a:noFill/>
                      <a:prstDash val="solid"/>
                      <a:round/>
                      <a:headEnd type="none" w="med" len="med"/>
                      <a:tailEnd type="none" w="med" len="med"/>
                    </a:lnBlToTr>
                    <a:solidFill>
                      <a:srgbClr val="FFFFFF"/>
                    </a:solidFill>
                  </a:tcPr>
                </a:tc>
              </a:tr>
            </a:tbl>
          </a:graphicData>
        </a:graphic>
      </p:graphicFrame>
      <p:sp>
        <p:nvSpPr>
          <p:cNvPr id="5" name="文本框 4"/>
          <p:cNvSpPr txBox="1"/>
          <p:nvPr/>
        </p:nvSpPr>
        <p:spPr>
          <a:xfrm>
            <a:off x="714400" y="1328738"/>
            <a:ext cx="8408811"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小电灯规格</a:t>
            </a:r>
          </a:p>
        </p:txBody>
      </p:sp>
      <p:sp>
        <p:nvSpPr>
          <p:cNvPr id="6" name="文本框 5"/>
          <p:cNvSpPr txBox="1"/>
          <p:nvPr/>
        </p:nvSpPr>
        <p:spPr>
          <a:xfrm>
            <a:off x="2139622" y="1152525"/>
            <a:ext cx="1700765" cy="886744"/>
          </a:xfrm>
          <a:prstGeom prst="rect">
            <a:avLst/>
          </a:prstGeom>
          <a:noFill/>
        </p:spPr>
        <p:txBody>
          <a:bodyPr lIns="0" tIns="0" rIns="0" bIns="0" rtlCol="0">
            <a:spAutoFit/>
          </a:bodyPr>
          <a:lstStyle/>
          <a:p>
            <a:pPr marL="0" marR="0" lvl="0" indent="0" algn="ctr" fontAlgn="base">
              <a:lnSpc>
                <a:spcPct val="125000"/>
              </a:lnSpc>
            </a:pPr>
            <a:r>
              <a:rPr lang="en-US" sz="2295" u="none" spc="0">
                <a:solidFill>
                  <a:schemeClr val="tx1">
                    <a:alpha val="100000"/>
                  </a:schemeClr>
                </a:solidFill>
                <a:latin typeface="微软雅黑" panose="020B0503020204020204" charset="-122"/>
              </a:rPr>
              <a:t>电压表示数U/V</a:t>
            </a:r>
          </a:p>
        </p:txBody>
      </p:sp>
      <p:sp>
        <p:nvSpPr>
          <p:cNvPr id="7" name="文本框 6"/>
          <p:cNvSpPr txBox="1"/>
          <p:nvPr/>
        </p:nvSpPr>
        <p:spPr>
          <a:xfrm>
            <a:off x="3735871" y="1152525"/>
            <a:ext cx="1624753" cy="886744"/>
          </a:xfrm>
          <a:prstGeom prst="rect">
            <a:avLst/>
          </a:prstGeom>
          <a:noFill/>
        </p:spPr>
        <p:txBody>
          <a:bodyPr lIns="0" tIns="0" rIns="0" bIns="0" rtlCol="0">
            <a:spAutoFit/>
          </a:bodyPr>
          <a:lstStyle/>
          <a:p>
            <a:pPr marL="0" marR="0" lvl="0" indent="0" algn="ctr" fontAlgn="base">
              <a:lnSpc>
                <a:spcPct val="125000"/>
              </a:lnSpc>
            </a:pPr>
            <a:r>
              <a:rPr lang="en-US" sz="2295" u="none" spc="0">
                <a:solidFill>
                  <a:schemeClr val="tx1">
                    <a:alpha val="100000"/>
                  </a:schemeClr>
                </a:solidFill>
                <a:latin typeface="微软雅黑" panose="020B0503020204020204" charset="-122"/>
              </a:rPr>
              <a:t>电流表示数I/A</a:t>
            </a:r>
          </a:p>
        </p:txBody>
      </p:sp>
      <p:sp>
        <p:nvSpPr>
          <p:cNvPr id="8" name="文本框 7"/>
          <p:cNvSpPr txBox="1"/>
          <p:nvPr/>
        </p:nvSpPr>
        <p:spPr>
          <a:xfrm>
            <a:off x="5503145" y="1152525"/>
            <a:ext cx="1358712" cy="886744"/>
          </a:xfrm>
          <a:prstGeom prst="rect">
            <a:avLst/>
          </a:prstGeom>
          <a:noFill/>
        </p:spPr>
        <p:txBody>
          <a:bodyPr lIns="0" tIns="0" rIns="0" bIns="0" rtlCol="0">
            <a:spAutoFit/>
          </a:bodyPr>
          <a:lstStyle/>
          <a:p>
            <a:pPr marL="0" marR="0" lvl="0" indent="0" algn="ctr" fontAlgn="base">
              <a:lnSpc>
                <a:spcPct val="125000"/>
              </a:lnSpc>
            </a:pPr>
            <a:r>
              <a:rPr lang="en-US" sz="2295" u="none" spc="0">
                <a:solidFill>
                  <a:schemeClr val="tx1">
                    <a:alpha val="100000"/>
                  </a:schemeClr>
                </a:solidFill>
                <a:latin typeface="微软雅黑" panose="020B0503020204020204" charset="-122"/>
              </a:rPr>
              <a:t>小电灯的亮度</a:t>
            </a:r>
          </a:p>
        </p:txBody>
      </p:sp>
      <p:sp>
        <p:nvSpPr>
          <p:cNvPr id="9" name="文本框 8"/>
          <p:cNvSpPr txBox="1"/>
          <p:nvPr/>
        </p:nvSpPr>
        <p:spPr>
          <a:xfrm>
            <a:off x="7127899" y="1152525"/>
            <a:ext cx="1358712" cy="88674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小电灯的功率P/W</a:t>
            </a:r>
          </a:p>
        </p:txBody>
      </p:sp>
      <p:sp>
        <p:nvSpPr>
          <p:cNvPr id="10" name="文本框 9"/>
          <p:cNvSpPr txBox="1"/>
          <p:nvPr/>
        </p:nvSpPr>
        <p:spPr>
          <a:xfrm>
            <a:off x="1132464" y="2633356"/>
            <a:ext cx="7990746" cy="1330435"/>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额定
电压</a:t>
            </a:r>
          </a:p>
          <a:p>
            <a:pPr marL="0" marR="0" lvl="0" indent="0" algn="l" fontAlgn="base">
              <a:lnSpc>
                <a:spcPct val="125000"/>
              </a:lnSpc>
            </a:pPr>
            <a:r>
              <a:rPr lang="en-US" sz="2295" u="none" spc="0">
                <a:solidFill>
                  <a:schemeClr val="tx1">
                    <a:alpha val="100000"/>
                  </a:schemeClr>
                </a:solidFill>
                <a:latin typeface="微软雅黑" panose="020B0503020204020204" charset="-122"/>
              </a:rPr>
              <a:t>2.5V</a:t>
            </a:r>
          </a:p>
        </p:txBody>
      </p:sp>
      <p:sp>
        <p:nvSpPr>
          <p:cNvPr id="11" name="文本框 10"/>
          <p:cNvSpPr txBox="1"/>
          <p:nvPr/>
        </p:nvSpPr>
        <p:spPr>
          <a:xfrm>
            <a:off x="761907" y="3533775"/>
            <a:ext cx="1377715" cy="19097"/>
          </a:xfrm>
          <a:prstGeom prst="rect">
            <a:avLst/>
          </a:prstGeom>
          <a:noFill/>
        </p:spPr>
        <p:txBody>
          <a:bodyPr lIns="0" tIns="0" rIns="0" bIns="0" rtlCol="0">
            <a:spAutoFit/>
          </a:bodyPr>
          <a:lstStyle/>
          <a:p>
            <a:pPr marL="0" marR="0" lvl="0" indent="0" algn="l" fontAlgn="base">
              <a:lnSpc>
                <a:spcPct val="125000"/>
              </a:lnSpc>
            </a:pPr>
            <a:endParaRPr sz="100"/>
          </a:p>
        </p:txBody>
      </p:sp>
      <p:sp>
        <p:nvSpPr>
          <p:cNvPr id="13" name="文本框 12"/>
          <p:cNvSpPr txBox="1"/>
          <p:nvPr/>
        </p:nvSpPr>
        <p:spPr>
          <a:xfrm>
            <a:off x="2928244" y="2190750"/>
            <a:ext cx="6194966"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2</a:t>
            </a:r>
          </a:p>
        </p:txBody>
      </p:sp>
      <p:sp>
        <p:nvSpPr>
          <p:cNvPr id="14" name="文本框 13"/>
          <p:cNvSpPr txBox="1"/>
          <p:nvPr/>
        </p:nvSpPr>
        <p:spPr>
          <a:xfrm>
            <a:off x="2818978" y="3009900"/>
            <a:ext cx="6304233"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2.5</a:t>
            </a:r>
          </a:p>
        </p:txBody>
      </p:sp>
      <p:sp>
        <p:nvSpPr>
          <p:cNvPr id="15" name="文本框 14"/>
          <p:cNvSpPr txBox="1"/>
          <p:nvPr/>
        </p:nvSpPr>
        <p:spPr>
          <a:xfrm>
            <a:off x="2928244" y="3905250"/>
            <a:ext cx="6194966"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3</a:t>
            </a:r>
          </a:p>
        </p:txBody>
      </p:sp>
      <p:sp>
        <p:nvSpPr>
          <p:cNvPr id="16" name="文本框 15"/>
          <p:cNvSpPr txBox="1"/>
          <p:nvPr/>
        </p:nvSpPr>
        <p:spPr>
          <a:xfrm>
            <a:off x="4337630" y="2209800"/>
            <a:ext cx="4785580"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0.24</a:t>
            </a:r>
          </a:p>
        </p:txBody>
      </p:sp>
      <p:sp>
        <p:nvSpPr>
          <p:cNvPr id="17" name="文本框 16"/>
          <p:cNvSpPr txBox="1"/>
          <p:nvPr/>
        </p:nvSpPr>
        <p:spPr>
          <a:xfrm>
            <a:off x="4337630" y="3028950"/>
            <a:ext cx="4785580"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0.26</a:t>
            </a:r>
          </a:p>
        </p:txBody>
      </p:sp>
      <p:sp>
        <p:nvSpPr>
          <p:cNvPr id="18" name="文本框 17"/>
          <p:cNvSpPr txBox="1"/>
          <p:nvPr/>
        </p:nvSpPr>
        <p:spPr>
          <a:xfrm>
            <a:off x="4337630" y="3924300"/>
            <a:ext cx="4785580"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0.28</a:t>
            </a:r>
          </a:p>
        </p:txBody>
      </p:sp>
      <p:sp>
        <p:nvSpPr>
          <p:cNvPr id="19" name="文本框 18"/>
          <p:cNvSpPr txBox="1"/>
          <p:nvPr/>
        </p:nvSpPr>
        <p:spPr>
          <a:xfrm>
            <a:off x="5575990" y="2209800"/>
            <a:ext cx="3547220"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发光较弱</a:t>
            </a:r>
          </a:p>
        </p:txBody>
      </p:sp>
      <p:sp>
        <p:nvSpPr>
          <p:cNvPr id="20" name="文本框 19"/>
          <p:cNvSpPr txBox="1"/>
          <p:nvPr/>
        </p:nvSpPr>
        <p:spPr>
          <a:xfrm>
            <a:off x="5575990" y="3028950"/>
            <a:ext cx="3547220"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正常发光</a:t>
            </a:r>
          </a:p>
        </p:txBody>
      </p:sp>
      <p:sp>
        <p:nvSpPr>
          <p:cNvPr id="21" name="文本框 20"/>
          <p:cNvSpPr txBox="1"/>
          <p:nvPr/>
        </p:nvSpPr>
        <p:spPr>
          <a:xfrm>
            <a:off x="5575990" y="3924300"/>
            <a:ext cx="3547220"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发光很强</a:t>
            </a:r>
          </a:p>
        </p:txBody>
      </p:sp>
      <p:sp>
        <p:nvSpPr>
          <p:cNvPr id="22" name="文本框 21"/>
          <p:cNvSpPr txBox="1"/>
          <p:nvPr/>
        </p:nvSpPr>
        <p:spPr>
          <a:xfrm>
            <a:off x="7417694" y="2209800"/>
            <a:ext cx="1705516"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65E5E">
                    <a:alpha val="100000"/>
                  </a:srgbClr>
                </a:solidFill>
                <a:latin typeface="微软雅黑" panose="020B0503020204020204" charset="-122"/>
              </a:rPr>
              <a:t>0.48</a:t>
            </a:r>
          </a:p>
        </p:txBody>
      </p:sp>
      <p:sp>
        <p:nvSpPr>
          <p:cNvPr id="23" name="文本框 22"/>
          <p:cNvSpPr txBox="1"/>
          <p:nvPr/>
        </p:nvSpPr>
        <p:spPr>
          <a:xfrm>
            <a:off x="7412944" y="3028950"/>
            <a:ext cx="171026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65E5E">
                    <a:alpha val="100000"/>
                  </a:srgbClr>
                </a:solidFill>
                <a:latin typeface="微软雅黑" panose="020B0503020204020204" charset="-122"/>
              </a:rPr>
              <a:t>0.65</a:t>
            </a:r>
          </a:p>
        </p:txBody>
      </p:sp>
      <p:sp>
        <p:nvSpPr>
          <p:cNvPr id="24" name="文本框 23"/>
          <p:cNvSpPr txBox="1"/>
          <p:nvPr/>
        </p:nvSpPr>
        <p:spPr>
          <a:xfrm>
            <a:off x="7412944" y="3924300"/>
            <a:ext cx="171026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rgbClr val="F65E5E">
                    <a:alpha val="100000"/>
                  </a:srgbClr>
                </a:solidFill>
                <a:latin typeface="微软雅黑" panose="020B0503020204020204" charset="-122"/>
              </a:rPr>
              <a:t>0.84</a:t>
            </a:r>
          </a:p>
        </p:txBody>
      </p:sp>
    </p:spTree>
    <p:extLst>
      <p:ext uri="{BB962C8B-B14F-4D97-AF65-F5344CB8AC3E}">
        <p14:creationId xmlns:p14="http://schemas.microsoft.com/office/powerpoint/2010/main" val="37322690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oup 60"/>
          <p:cNvGraphicFramePr/>
          <p:nvPr>
            <p:custDataLst>
              <p:tags r:id="rId1"/>
            </p:custDataLst>
          </p:nvPr>
        </p:nvGraphicFramePr>
        <p:xfrm>
          <a:off x="1765501" y="1104900"/>
          <a:ext cx="5741035" cy="1358444"/>
        </p:xfrm>
        <a:graphic>
          <a:graphicData uri="http://schemas.openxmlformats.org/drawingml/2006/table">
            <a:tbl>
              <a:tblPr/>
              <a:tblGrid>
                <a:gridCol w="1364615"/>
                <a:gridCol w="1807845"/>
                <a:gridCol w="2568575"/>
              </a:tblGrid>
              <a:tr h="388309">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1900" b="0" i="1"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U</a:t>
                      </a:r>
                      <a:r>
                        <a:rPr kumimoji="0" lang="zh-CN" altLang="en-US" sz="1900" b="0" i="0" u="none" strike="noStrike" cap="none" normalizeH="0" baseline="-3000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实</a:t>
                      </a:r>
                      <a:r>
                        <a:rPr kumimoji="0" lang="zh-CN" alt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 </a:t>
                      </a:r>
                      <a:r>
                        <a:rPr kumimoji="0" 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 </a:t>
                      </a:r>
                      <a:r>
                        <a:rPr kumimoji="0" lang="en-US" sz="1900" b="0" i="1"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U</a:t>
                      </a:r>
                      <a:r>
                        <a:rPr kumimoji="0" lang="zh-CN" altLang="en-US" sz="1900" b="0" i="0" u="none" strike="noStrike" cap="none" normalizeH="0" baseline="-3000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额</a:t>
                      </a:r>
                      <a:endParaRPr kumimoji="0" lang="zh-CN" alt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endParaRPr>
                    </a:p>
                  </a:txBody>
                  <a:tcPr marL="68410" marR="68410" marT="34276" marB="34276"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1900" b="0" i="1"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P</a:t>
                      </a:r>
                      <a:r>
                        <a:rPr kumimoji="0" lang="zh-CN" altLang="en-US" sz="1900" b="0" i="0" u="none" strike="noStrike" cap="none" normalizeH="0" baseline="-3000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实</a:t>
                      </a:r>
                      <a:r>
                        <a:rPr kumimoji="0" lang="zh-CN" alt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 </a:t>
                      </a:r>
                      <a:r>
                        <a:rPr kumimoji="0" 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a:t>
                      </a:r>
                      <a:r>
                        <a:rPr kumimoji="0" lang="en-US" sz="1900" b="0" i="1"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P</a:t>
                      </a:r>
                      <a:r>
                        <a:rPr kumimoji="0" lang="zh-CN" altLang="en-US" sz="1900" b="0" i="0" u="none" strike="noStrike" cap="none" normalizeH="0" baseline="-3000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额</a:t>
                      </a:r>
                      <a:endParaRPr kumimoji="0" lang="zh-CN" alt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endParaRPr>
                    </a:p>
                  </a:txBody>
                  <a:tcPr marL="68410" marR="68410" marT="34276" marB="34276"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灯正常发光</a:t>
                      </a:r>
                    </a:p>
                  </a:txBody>
                  <a:tcPr marL="68410" marR="68410" marT="34276" marB="34276"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421411">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1900" b="0" i="1"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U</a:t>
                      </a:r>
                      <a:r>
                        <a:rPr kumimoji="0" lang="zh-CN" altLang="en-US" sz="1900" b="0" i="0" u="none" strike="noStrike" cap="none" normalizeH="0" baseline="-3000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实</a:t>
                      </a:r>
                      <a:r>
                        <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a:t>
                      </a:r>
                      <a:r>
                        <a:rPr kumimoji="0" lang="en-US" sz="1900" b="0" i="1"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U</a:t>
                      </a:r>
                      <a:r>
                        <a:rPr kumimoji="0" lang="zh-CN" altLang="en-US" sz="1900" b="0" i="0" u="none" strike="noStrike" cap="none" normalizeH="0" baseline="-3000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额</a:t>
                      </a:r>
                      <a:endPar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endParaRPr>
                    </a:p>
                  </a:txBody>
                  <a:tcPr marL="68410" marR="68410" marT="34276" marB="34276"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1900" b="0" i="1"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P</a:t>
                      </a:r>
                      <a:r>
                        <a:rPr kumimoji="0" lang="zh-CN" altLang="en-US" sz="1900" b="0" i="0" u="none" strike="noStrike" cap="none" normalizeH="0" baseline="-3000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实</a:t>
                      </a:r>
                      <a:r>
                        <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     </a:t>
                      </a:r>
                      <a:r>
                        <a:rPr kumimoji="0" lang="en-US" sz="1900" b="0" i="1"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P</a:t>
                      </a:r>
                      <a:r>
                        <a:rPr kumimoji="0" lang="zh-CN" altLang="en-US" sz="1900" b="0" i="0" u="none" strike="noStrike" cap="none" normalizeH="0" baseline="-3000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额</a:t>
                      </a:r>
                      <a:endPar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endParaRPr>
                    </a:p>
                  </a:txBody>
                  <a:tcPr marL="68410" marR="68410" marT="34276" marB="34276"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灯比正常发光</a:t>
                      </a:r>
                      <a:r>
                        <a:rPr kumimoji="0" 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_____</a:t>
                      </a:r>
                    </a:p>
                  </a:txBody>
                  <a:tcPr marL="68410" marR="68410" marT="34276" marB="34276"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4872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1900" b="0" i="1"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U</a:t>
                      </a:r>
                      <a:r>
                        <a:rPr kumimoji="0" lang="zh-CN" altLang="en-US" sz="1900" b="0" i="0" u="none" strike="noStrike" cap="none" normalizeH="0" baseline="-3000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实</a:t>
                      </a:r>
                      <a:r>
                        <a:rPr kumimoji="0" lang="zh-CN" alt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a:t>
                      </a:r>
                      <a:r>
                        <a:rPr kumimoji="0" lang="en-US" sz="1900" b="0" i="1"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U</a:t>
                      </a:r>
                      <a:r>
                        <a:rPr kumimoji="0" lang="zh-CN" altLang="en-US" sz="1900" b="0" i="0" u="none" strike="noStrike" cap="none" normalizeH="0" baseline="-3000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额</a:t>
                      </a:r>
                      <a:endParaRPr kumimoji="0" lang="zh-CN" alt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endParaRPr>
                    </a:p>
                  </a:txBody>
                  <a:tcPr marL="68410" marR="68410" marT="34276" marB="34276" anchor="ct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sz="1900" b="0" i="1"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P</a:t>
                      </a:r>
                      <a:r>
                        <a:rPr kumimoji="0" lang="zh-CN" altLang="en-US" sz="1900" b="0" i="0" u="none" strike="noStrike" cap="none" normalizeH="0" baseline="-3000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实</a:t>
                      </a:r>
                      <a:r>
                        <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     </a:t>
                      </a:r>
                      <a:r>
                        <a:rPr kumimoji="0" lang="en-US" sz="1900" b="0" i="1"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P</a:t>
                      </a:r>
                      <a:r>
                        <a:rPr kumimoji="0" lang="zh-CN" altLang="en-US" sz="1900" b="0" i="0" u="none" strike="noStrike" cap="none" normalizeH="0" baseline="-3000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额</a:t>
                      </a:r>
                      <a:endParaRPr kumimoji="0" lang="zh-CN" altLang="en-US" sz="1900" b="0" i="0" u="none" strike="noStrike" cap="none" normalizeH="0" baseline="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endParaRPr>
                    </a:p>
                  </a:txBody>
                  <a:tcPr marL="68410" marR="68410" marT="34276" marB="34276" anchor="ct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pPr>
                      <a:r>
                        <a:rPr kumimoji="0" lang="zh-CN" alt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灯比正常发光</a:t>
                      </a:r>
                      <a:r>
                        <a:rPr kumimoji="0" lang="en-US" sz="1900" b="0" i="0" u="none" strike="noStrike" cap="none" normalizeH="0" baseline="0" dirty="0" smtClean="0">
                          <a:ln>
                            <a:noFill/>
                          </a:ln>
                          <a:solidFill>
                            <a:schemeClr val="tx1"/>
                          </a:solidFill>
                          <a:effectLst/>
                          <a:latin typeface="Times New Roman" panose="02020603050405020304" charset="0"/>
                          <a:ea typeface="黑体" panose="02010609060101010101" pitchFamily="49" charset="-122"/>
                          <a:cs typeface="Times New Roman" panose="02020603050405020304" charset="0"/>
                        </a:rPr>
                        <a:t>_____</a:t>
                      </a:r>
                    </a:p>
                  </a:txBody>
                  <a:tcPr marL="68410" marR="68410" marT="34276" marB="34276" anchor="ct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r>
            </a:tbl>
          </a:graphicData>
        </a:graphic>
      </p:graphicFrame>
      <p:sp>
        <p:nvSpPr>
          <p:cNvPr id="11" name="Text Box 21"/>
          <p:cNvSpPr txBox="1"/>
          <p:nvPr/>
        </p:nvSpPr>
        <p:spPr>
          <a:xfrm>
            <a:off x="3854639" y="1537097"/>
            <a:ext cx="555837" cy="392128"/>
          </a:xfrm>
          <a:prstGeom prst="rect">
            <a:avLst/>
          </a:prstGeom>
          <a:noFill/>
          <a:ln w="9525">
            <a:noFill/>
          </a:ln>
        </p:spPr>
        <p:txBody>
          <a:bodyPr>
            <a:spAutoFit/>
          </a:bodyPr>
          <a:lstStyle/>
          <a:p>
            <a:r>
              <a:rPr lang="zh-CN" altLang="en-US" sz="1945" dirty="0">
                <a:solidFill>
                  <a:srgbClr val="FF0000"/>
                </a:solidFill>
                <a:latin typeface="Times New Roman" panose="02020603050405020304" charset="0"/>
                <a:ea typeface="黑体" panose="02010609060101010101" pitchFamily="49" charset="-122"/>
              </a:rPr>
              <a:t>＜</a:t>
            </a:r>
          </a:p>
        </p:txBody>
      </p:sp>
      <p:sp>
        <p:nvSpPr>
          <p:cNvPr id="12" name="Text Box 22"/>
          <p:cNvSpPr txBox="1"/>
          <p:nvPr/>
        </p:nvSpPr>
        <p:spPr>
          <a:xfrm>
            <a:off x="3851075" y="1995487"/>
            <a:ext cx="504766" cy="392128"/>
          </a:xfrm>
          <a:prstGeom prst="rect">
            <a:avLst/>
          </a:prstGeom>
          <a:noFill/>
          <a:ln w="9525">
            <a:noFill/>
          </a:ln>
        </p:spPr>
        <p:txBody>
          <a:bodyPr>
            <a:spAutoFit/>
          </a:bodyPr>
          <a:lstStyle/>
          <a:p>
            <a:r>
              <a:rPr lang="zh-CN" altLang="en-US" sz="1945" dirty="0">
                <a:solidFill>
                  <a:srgbClr val="FF0000"/>
                </a:solidFill>
                <a:latin typeface="Times New Roman" panose="02020603050405020304" charset="0"/>
                <a:ea typeface="黑体" panose="02010609060101010101" pitchFamily="49" charset="-122"/>
              </a:rPr>
              <a:t>＞</a:t>
            </a:r>
          </a:p>
        </p:txBody>
      </p:sp>
      <p:sp>
        <p:nvSpPr>
          <p:cNvPr id="13" name="Text Box 23"/>
          <p:cNvSpPr txBox="1"/>
          <p:nvPr/>
        </p:nvSpPr>
        <p:spPr>
          <a:xfrm>
            <a:off x="6754966" y="1522810"/>
            <a:ext cx="564151" cy="392128"/>
          </a:xfrm>
          <a:prstGeom prst="rect">
            <a:avLst/>
          </a:prstGeom>
          <a:noFill/>
          <a:ln w="9525">
            <a:noFill/>
          </a:ln>
        </p:spPr>
        <p:txBody>
          <a:bodyPr>
            <a:spAutoFit/>
          </a:bodyPr>
          <a:lstStyle/>
          <a:p>
            <a:r>
              <a:rPr lang="zh-CN" altLang="en-US" sz="1945" b="0" dirty="0">
                <a:solidFill>
                  <a:srgbClr val="FF0000"/>
                </a:solidFill>
                <a:latin typeface="黑体" panose="02010609060101010101" pitchFamily="49" charset="-122"/>
                <a:ea typeface="黑体" panose="02010609060101010101" pitchFamily="49" charset="-122"/>
              </a:rPr>
              <a:t>暗</a:t>
            </a:r>
          </a:p>
        </p:txBody>
      </p:sp>
      <p:sp>
        <p:nvSpPr>
          <p:cNvPr id="14" name="Text Box 24"/>
          <p:cNvSpPr txBox="1"/>
          <p:nvPr/>
        </p:nvSpPr>
        <p:spPr>
          <a:xfrm>
            <a:off x="6753778" y="1995487"/>
            <a:ext cx="565338" cy="392128"/>
          </a:xfrm>
          <a:prstGeom prst="rect">
            <a:avLst/>
          </a:prstGeom>
          <a:noFill/>
          <a:ln w="9525">
            <a:noFill/>
          </a:ln>
        </p:spPr>
        <p:txBody>
          <a:bodyPr>
            <a:spAutoFit/>
          </a:bodyPr>
          <a:lstStyle/>
          <a:p>
            <a:r>
              <a:rPr lang="zh-CN" altLang="en-US" sz="1945" b="0" dirty="0">
                <a:solidFill>
                  <a:srgbClr val="FF0000"/>
                </a:solidFill>
                <a:latin typeface="黑体" panose="02010609060101010101" pitchFamily="49" charset="-122"/>
                <a:ea typeface="黑体" panose="02010609060101010101" pitchFamily="49" charset="-122"/>
              </a:rPr>
              <a:t>亮</a:t>
            </a:r>
          </a:p>
        </p:txBody>
      </p:sp>
      <p:sp>
        <p:nvSpPr>
          <p:cNvPr id="31" name="Rectangle 3"/>
          <p:cNvSpPr txBox="1">
            <a:spLocks noRot="1"/>
          </p:cNvSpPr>
          <p:nvPr/>
        </p:nvSpPr>
        <p:spPr>
          <a:xfrm>
            <a:off x="1571908" y="3184923"/>
            <a:ext cx="6215157" cy="1600200"/>
          </a:xfrm>
          <a:prstGeom prst="rect">
            <a:avLst/>
          </a:prstGeom>
          <a:noFill/>
          <a:ln w="9525">
            <a:noFill/>
          </a:ln>
        </p:spPr>
        <p:txBody>
          <a:bodyPr/>
          <a:lstStyle/>
          <a:p>
            <a:pPr eaLnBrk="0" hangingPunct="0">
              <a:lnSpc>
                <a:spcPct val="130000"/>
              </a:lnSpc>
              <a:spcBef>
                <a:spcPts val="50"/>
              </a:spcBef>
            </a:pPr>
            <a:r>
              <a:rPr lang="en-US" altLang="zh-CN" sz="1945" b="0" dirty="0">
                <a:solidFill>
                  <a:srgbClr val="000000"/>
                </a:solidFill>
                <a:latin typeface="Times New Roman" panose="02020603050405020304" charset="0"/>
                <a:ea typeface="黑体" panose="02010609060101010101" pitchFamily="49" charset="-122"/>
              </a:rPr>
              <a:t>1.</a:t>
            </a:r>
            <a:r>
              <a:rPr lang="zh-CN" altLang="en-US" sz="1945" b="0" dirty="0">
                <a:solidFill>
                  <a:srgbClr val="000000"/>
                </a:solidFill>
                <a:latin typeface="Times New Roman" panose="02020603050405020304" charset="0"/>
                <a:ea typeface="黑体" panose="02010609060101010101" pitchFamily="49" charset="-122"/>
              </a:rPr>
              <a:t>不同电压下，小灯泡的功率不同。实际电压越大，小灯泡功率越大。</a:t>
            </a:r>
          </a:p>
          <a:p>
            <a:pPr eaLnBrk="0" hangingPunct="0">
              <a:lnSpc>
                <a:spcPct val="130000"/>
              </a:lnSpc>
              <a:spcBef>
                <a:spcPts val="50"/>
              </a:spcBef>
            </a:pPr>
            <a:r>
              <a:rPr lang="en-US" altLang="zh-CN" sz="1945" b="0" dirty="0">
                <a:solidFill>
                  <a:srgbClr val="000000"/>
                </a:solidFill>
                <a:latin typeface="Times New Roman" panose="02020603050405020304" charset="0"/>
                <a:ea typeface="黑体" panose="02010609060101010101" pitchFamily="49" charset="-122"/>
              </a:rPr>
              <a:t>2.</a:t>
            </a:r>
            <a:r>
              <a:rPr lang="zh-CN" altLang="en-US" sz="1945" b="0" dirty="0">
                <a:solidFill>
                  <a:srgbClr val="000000"/>
                </a:solidFill>
                <a:latin typeface="Times New Roman" panose="02020603050405020304" charset="0"/>
                <a:ea typeface="黑体" panose="02010609060101010101" pitchFamily="49" charset="-122"/>
              </a:rPr>
              <a:t>小灯泡的亮度由小灯泡的实际功率决定，实际功率越大，小灯泡越亮。</a:t>
            </a:r>
          </a:p>
        </p:txBody>
      </p:sp>
      <p:sp>
        <p:nvSpPr>
          <p:cNvPr id="2" name="文本框 1"/>
          <p:cNvSpPr txBox="1"/>
          <p:nvPr/>
        </p:nvSpPr>
        <p:spPr>
          <a:xfrm>
            <a:off x="321310" y="220891"/>
            <a:ext cx="205232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latin typeface="宋体" panose="02010600030101010101" pitchFamily="2" charset="-122"/>
                <a:sym typeface="+mn-ea"/>
              </a:rPr>
              <a:t>分析数据</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3" name="文本框 2"/>
          <p:cNvSpPr txBox="1"/>
          <p:nvPr/>
        </p:nvSpPr>
        <p:spPr>
          <a:xfrm>
            <a:off x="336550" y="2773544"/>
            <a:ext cx="122047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latin typeface="Times New Roman" panose="02020603050405020304" charset="0"/>
                <a:sym typeface="+mn-ea"/>
              </a:rPr>
              <a:t>实验结论</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Tree>
    <p:extLst>
      <p:ext uri="{BB962C8B-B14F-4D97-AF65-F5344CB8AC3E}">
        <p14:creationId xmlns:p14="http://schemas.microsoft.com/office/powerpoint/2010/main" val="21996661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31">
                                            <p:txEl>
                                              <p:pRg st="0" end="0"/>
                                            </p:txEl>
                                          </p:spTgt>
                                        </p:tgtEl>
                                        <p:attrNameLst>
                                          <p:attrName>style.visibility</p:attrName>
                                        </p:attrNameLst>
                                      </p:cBhvr>
                                      <p:to>
                                        <p:strVal val="visible"/>
                                      </p:to>
                                    </p:set>
                                    <p:animEffect transition="in" filter="fade">
                                      <p:cBhvr>
                                        <p:cTn id="34" dur="1000"/>
                                        <p:tgtEl>
                                          <p:spTgt spid="3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xEl>
                                              <p:pRg st="1" end="1"/>
                                            </p:txEl>
                                          </p:spTgt>
                                        </p:tgtEl>
                                        <p:attrNameLst>
                                          <p:attrName>style.visibility</p:attrName>
                                        </p:attrNameLst>
                                      </p:cBhvr>
                                      <p:to>
                                        <p:strVal val="visible"/>
                                      </p:to>
                                    </p:set>
                                    <p:animEffect transition="in" filter="fade">
                                      <p:cBhvr>
                                        <p:cTn id="39" dur="1000"/>
                                        <p:tgtEl>
                                          <p:spTgt spid="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31" grpId="0" build="p"/>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2043"/>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8" name="直接连接符 7"/>
          <p:cNvCxnSpPr/>
          <p:nvPr/>
        </p:nvCxnSpPr>
        <p:spPr>
          <a:xfrm>
            <a:off x="1059874" y="83375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sp>
        <p:nvSpPr>
          <p:cNvPr id="9" name="文本框 8"/>
          <p:cNvSpPr txBox="1"/>
          <p:nvPr/>
        </p:nvSpPr>
        <p:spPr>
          <a:xfrm>
            <a:off x="532130" y="1233040"/>
            <a:ext cx="3406140" cy="462788"/>
          </a:xfrm>
          <a:prstGeom prst="rect">
            <a:avLst/>
          </a:prstGeom>
          <a:noFill/>
        </p:spPr>
        <p:txBody>
          <a:bodyPr wrap="square" lIns="0" tIns="0" rIns="0" bIns="0" rtlCol="0">
            <a:spAutoFit/>
          </a:bodyPr>
          <a:lstStyle/>
          <a:p>
            <a:pPr marL="0" marR="0" lvl="0" indent="0" algn="l" fontAlgn="base">
              <a:lnSpc>
                <a:spcPct val="125000"/>
              </a:lnSpc>
            </a:pPr>
            <a:r>
              <a:rPr lang="en-US" sz="2395" b="1" u="none" spc="0">
                <a:solidFill>
                  <a:schemeClr val="tx1">
                    <a:alpha val="100000"/>
                  </a:schemeClr>
                </a:solidFill>
                <a:latin typeface="微软雅黑" panose="020B0503020204020204" charset="-122"/>
              </a:rPr>
              <a:t>测量小灯泡的电功率</a:t>
            </a:r>
          </a:p>
        </p:txBody>
      </p:sp>
      <p:sp>
        <p:nvSpPr>
          <p:cNvPr id="22" name="文本框 21"/>
          <p:cNvSpPr txBox="1"/>
          <p:nvPr/>
        </p:nvSpPr>
        <p:spPr>
          <a:xfrm>
            <a:off x="478791" y="1888072"/>
            <a:ext cx="8395335" cy="231139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原理：P=UI</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当U实＝U额时，P实＝P额，灯泡正常发光；</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当U实＞U额时，P实＞P额，灯泡较正常发光亮；</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a:rPr>
              <a:t>当U实＜U额时，P实＜P额，灯泡较正常发光暗</a:t>
            </a: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a:t>
            </a:r>
          </a:p>
        </p:txBody>
      </p:sp>
    </p:spTree>
    <p:extLst>
      <p:ext uri="{BB962C8B-B14F-4D97-AF65-F5344CB8AC3E}">
        <p14:creationId xmlns:p14="http://schemas.microsoft.com/office/powerpoint/2010/main" val="4247319138"/>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70611" y="95486"/>
            <a:ext cx="2267585" cy="52198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课堂练习</a:t>
            </a:r>
          </a:p>
        </p:txBody>
      </p:sp>
      <p:sp>
        <p:nvSpPr>
          <p:cNvPr id="6" name="Shape 108"/>
          <p:cNvSpPr/>
          <p:nvPr/>
        </p:nvSpPr>
        <p:spPr>
          <a:xfrm>
            <a:off x="59056" y="18461"/>
            <a:ext cx="733425" cy="67603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scene3d>
              <a:camera prst="orthographicFront"/>
              <a:lightRig rig="threePt" dir="t"/>
            </a:scene3d>
          </a:body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微软雅黑" panose="020B0503020204020204" charset="-122"/>
                <a:ea typeface="微软雅黑" panose="020B0503020204020204" charset="-122"/>
                <a:sym typeface="微软雅黑" panose="020B0503020204020204" charset="-122"/>
              </a:rPr>
              <a:t>4</a:t>
            </a:r>
          </a:p>
        </p:txBody>
      </p:sp>
      <p:cxnSp>
        <p:nvCxnSpPr>
          <p:cNvPr id="8" name="直接连接符 7"/>
          <p:cNvCxnSpPr/>
          <p:nvPr/>
        </p:nvCxnSpPr>
        <p:spPr>
          <a:xfrm>
            <a:off x="792539" y="62941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2" name="文本框 1"/>
          <p:cNvSpPr txBox="1"/>
          <p:nvPr/>
        </p:nvSpPr>
        <p:spPr>
          <a:xfrm>
            <a:off x="342712" y="1020095"/>
            <a:ext cx="7810218" cy="3104561"/>
          </a:xfrm>
          <a:prstGeom prst="rect">
            <a:avLst/>
          </a:prstGeom>
          <a:noFill/>
        </p:spPr>
        <p:txBody>
          <a:bodyPr lIns="0" tIns="0" rIns="0" bIns="0" rtlCol="0">
            <a:spAutoFit/>
          </a:bodyPr>
          <a:lstStyle/>
          <a:p>
            <a:pPr marL="0" marR="0" lvl="0" indent="0" algn="l" fontAlgn="base">
              <a:lnSpc>
                <a:spcPct val="125000"/>
              </a:lnSpc>
            </a:pPr>
            <a:r>
              <a:rPr lang="en-US" sz="2295" u="none" spc="0" dirty="0">
                <a:solidFill>
                  <a:schemeClr val="tx1">
                    <a:alpha val="100000"/>
                  </a:schemeClr>
                </a:solidFill>
                <a:latin typeface="微软雅黑" panose="020B0503020204020204" charset="-122"/>
              </a:rPr>
              <a:t>1.在测量额定电压为“3.8V”的小灯泡的额定功率的实验中，电源电压为6V；小灯泡的功率不超过1.5W，则关于电压表和电流表的量程选择正确的是（    ）
A、0~3V         0~0.6A 
B、0~15V       0~0.6A
C、0~15V       0~3A
D、0~3V         0~3A</a:t>
            </a:r>
          </a:p>
        </p:txBody>
      </p:sp>
      <p:sp>
        <p:nvSpPr>
          <p:cNvPr id="3" name="文本框 2"/>
          <p:cNvSpPr txBox="1"/>
          <p:nvPr/>
        </p:nvSpPr>
        <p:spPr>
          <a:xfrm>
            <a:off x="4474211" y="1905259"/>
            <a:ext cx="918845" cy="443054"/>
          </a:xfrm>
          <a:prstGeom prst="rect">
            <a:avLst/>
          </a:prstGeom>
          <a:noFill/>
        </p:spPr>
        <p:txBody>
          <a:bodyPr wrap="square" lIns="0" tIns="0" rIns="0" bIns="0" rtlCol="0">
            <a:spAutoFit/>
          </a:bodyPr>
          <a:lstStyle/>
          <a:p>
            <a:pPr marL="0" marR="0" lvl="0" indent="0" algn="l" fontAlgn="base">
              <a:lnSpc>
                <a:spcPct val="125000"/>
              </a:lnSpc>
            </a:pPr>
            <a:r>
              <a:rPr lang="en-US" sz="2295" u="none" spc="0" dirty="0">
                <a:solidFill>
                  <a:srgbClr val="FF0000">
                    <a:alpha val="100000"/>
                  </a:srgbClr>
                </a:solidFill>
                <a:latin typeface="微软雅黑" panose="020B0503020204020204" charset="-122"/>
              </a:rPr>
              <a:t>B</a:t>
            </a:r>
          </a:p>
        </p:txBody>
      </p:sp>
    </p:spTree>
    <p:extLst>
      <p:ext uri="{BB962C8B-B14F-4D97-AF65-F5344CB8AC3E}">
        <p14:creationId xmlns:p14="http://schemas.microsoft.com/office/powerpoint/2010/main" val="30297921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3524250"/>
          <a:chOff x="381000" y="266700"/>
          <a:chExt cx="9134475" cy="3524250"/>
        </a:xfrm>
      </p:grpSpPr>
      <p:sp>
        <p:nvSpPr>
          <p:cNvPr id="2" name="文本框 1"/>
          <p:cNvSpPr txBox="1"/>
          <p:nvPr/>
        </p:nvSpPr>
        <p:spPr>
          <a:xfrm>
            <a:off x="454567" y="606017"/>
            <a:ext cx="7791215" cy="88674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2.“220V  100W”和“220V  40W”的两盏灯串联在220V的电路上，则（     ）   </a:t>
            </a:r>
          </a:p>
        </p:txBody>
      </p:sp>
      <p:sp>
        <p:nvSpPr>
          <p:cNvPr id="3" name="文本框 2"/>
          <p:cNvSpPr txBox="1"/>
          <p:nvPr/>
        </p:nvSpPr>
        <p:spPr>
          <a:xfrm>
            <a:off x="799912" y="3524250"/>
            <a:ext cx="8323298"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D、两灯都不能正常发光，但“220V 40W”的灯较亮。</a:t>
            </a:r>
          </a:p>
        </p:txBody>
      </p:sp>
      <p:sp>
        <p:nvSpPr>
          <p:cNvPr id="4" name="文本框 3"/>
          <p:cNvSpPr txBox="1"/>
          <p:nvPr/>
        </p:nvSpPr>
        <p:spPr>
          <a:xfrm>
            <a:off x="799912" y="2914650"/>
            <a:ext cx="8323298"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C、两灯都不能正常发光，但“220V 100W”的灯较亮。</a:t>
            </a:r>
          </a:p>
        </p:txBody>
      </p:sp>
      <p:sp>
        <p:nvSpPr>
          <p:cNvPr id="5" name="文本框 4"/>
          <p:cNvSpPr txBox="1"/>
          <p:nvPr/>
        </p:nvSpPr>
        <p:spPr>
          <a:xfrm>
            <a:off x="799912" y="2305050"/>
            <a:ext cx="8323298"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B、两灯都正常发光。</a:t>
            </a:r>
          </a:p>
        </p:txBody>
      </p:sp>
      <p:sp>
        <p:nvSpPr>
          <p:cNvPr id="6" name="文本框 5"/>
          <p:cNvSpPr txBox="1"/>
          <p:nvPr/>
        </p:nvSpPr>
        <p:spPr>
          <a:xfrm>
            <a:off x="799912" y="1695450"/>
            <a:ext cx="8323298"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A、两灯的额定功率变小。</a:t>
            </a:r>
          </a:p>
        </p:txBody>
      </p:sp>
      <p:sp>
        <p:nvSpPr>
          <p:cNvPr id="10" name="文本框 9"/>
          <p:cNvSpPr txBox="1"/>
          <p:nvPr/>
        </p:nvSpPr>
        <p:spPr>
          <a:xfrm>
            <a:off x="2602866" y="1003238"/>
            <a:ext cx="77152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1" i="0" u="none" strike="noStrike" cap="none" spc="0" normalizeH="0" baseline="0" dirty="0">
                <a:ln>
                  <a:noFill/>
                </a:ln>
                <a:solidFill>
                  <a:srgbClr val="FF0000"/>
                </a:solidFill>
                <a:effectLst/>
                <a:uFillTx/>
                <a:latin typeface="Arial" panose="020B0604020202020204"/>
                <a:ea typeface="Arial" panose="020B0604020202020204"/>
                <a:cs typeface="Arial" panose="020B0604020202020204"/>
                <a:sym typeface="Arial" panose="020B0604020202020204"/>
              </a:rPr>
              <a:t>D</a:t>
            </a:r>
          </a:p>
        </p:txBody>
      </p:sp>
    </p:spTree>
    <p:extLst>
      <p:ext uri="{BB962C8B-B14F-4D97-AF65-F5344CB8AC3E}">
        <p14:creationId xmlns:p14="http://schemas.microsoft.com/office/powerpoint/2010/main" val="30404257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3857625"/>
          <a:chOff x="381000" y="266700"/>
          <a:chExt cx="9134475" cy="3857625"/>
        </a:xfrm>
      </p:grpSpPr>
      <p:sp>
        <p:nvSpPr>
          <p:cNvPr id="2" name="文本框 1"/>
          <p:cNvSpPr txBox="1"/>
          <p:nvPr/>
        </p:nvSpPr>
        <p:spPr>
          <a:xfrm>
            <a:off x="752405" y="952500"/>
            <a:ext cx="8191571" cy="885119"/>
          </a:xfrm>
          <a:prstGeom prst="rect">
            <a:avLst/>
          </a:prstGeom>
          <a:noFill/>
        </p:spPr>
        <p:txBody>
          <a:bodyPr wrap="square" lIns="0" tIns="0" rIns="0" bIns="0" rtlCol="0">
            <a:spAutoFit/>
          </a:bodyPr>
          <a:lstStyle/>
          <a:p>
            <a:pPr marL="0" marR="0" lvl="0" indent="0" algn="l" fontAlgn="base">
              <a:lnSpc>
                <a:spcPct val="125000"/>
              </a:lnSpc>
            </a:pPr>
            <a:r>
              <a:rPr lang="en-US" sz="2295" u="none" spc="0" dirty="0">
                <a:solidFill>
                  <a:schemeClr val="tx1">
                    <a:alpha val="100000"/>
                  </a:schemeClr>
                </a:solidFill>
                <a:latin typeface="微软雅黑" panose="020B0503020204020204" charset="-122"/>
              </a:rPr>
              <a:t>3.电风扇、白炽灯、电烙铁三种用电器上都标有“220V 60W</a:t>
            </a:r>
            <a:r>
              <a:rPr lang="en-US" sz="2295" u="none" spc="0" dirty="0" smtClean="0">
                <a:solidFill>
                  <a:schemeClr val="tx1">
                    <a:alpha val="100000"/>
                  </a:schemeClr>
                </a:solidFill>
                <a:latin typeface="微软雅黑" panose="020B0503020204020204" charset="-122"/>
              </a:rPr>
              <a:t>”的字样</a:t>
            </a:r>
            <a:r>
              <a:rPr lang="en-US" sz="2295" u="none" spc="0" dirty="0">
                <a:solidFill>
                  <a:schemeClr val="tx1">
                    <a:alpha val="100000"/>
                  </a:schemeClr>
                </a:solidFill>
                <a:latin typeface="微软雅黑" panose="020B0503020204020204" charset="-122"/>
              </a:rPr>
              <a:t>，正常工作时，相同的时间内消耗的电能（   ）   </a:t>
            </a:r>
          </a:p>
        </p:txBody>
      </p:sp>
      <p:sp>
        <p:nvSpPr>
          <p:cNvPr id="3" name="文本框 2"/>
          <p:cNvSpPr txBox="1"/>
          <p:nvPr/>
        </p:nvSpPr>
        <p:spPr>
          <a:xfrm>
            <a:off x="752405" y="3857625"/>
            <a:ext cx="8370805"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D、三者一样多</a:t>
            </a:r>
          </a:p>
        </p:txBody>
      </p:sp>
      <p:sp>
        <p:nvSpPr>
          <p:cNvPr id="4" name="文本框 3"/>
          <p:cNvSpPr txBox="1"/>
          <p:nvPr/>
        </p:nvSpPr>
        <p:spPr>
          <a:xfrm>
            <a:off x="752405" y="3251200"/>
            <a:ext cx="8370805"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C、电烙铁最多</a:t>
            </a:r>
          </a:p>
        </p:txBody>
      </p:sp>
      <p:sp>
        <p:nvSpPr>
          <p:cNvPr id="5" name="文本框 4"/>
          <p:cNvSpPr txBox="1"/>
          <p:nvPr/>
        </p:nvSpPr>
        <p:spPr>
          <a:xfrm>
            <a:off x="752405" y="2644775"/>
            <a:ext cx="8370805"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B、白炽灯最多</a:t>
            </a:r>
          </a:p>
        </p:txBody>
      </p:sp>
      <p:sp>
        <p:nvSpPr>
          <p:cNvPr id="6" name="文本框 5"/>
          <p:cNvSpPr txBox="1"/>
          <p:nvPr/>
        </p:nvSpPr>
        <p:spPr>
          <a:xfrm>
            <a:off x="752405" y="2038350"/>
            <a:ext cx="8370805" cy="443054"/>
          </a:xfrm>
          <a:prstGeom prst="rect">
            <a:avLst/>
          </a:prstGeom>
          <a:noFill/>
        </p:spPr>
        <p:txBody>
          <a:bodyPr lIns="0" tIns="0" rIns="0" bIns="0" rtlCol="0">
            <a:spAutoFit/>
          </a:bodyPr>
          <a:lstStyle/>
          <a:p>
            <a:pPr marL="0" marR="0" lvl="0" indent="0" algn="l" fontAlgn="base">
              <a:lnSpc>
                <a:spcPct val="125000"/>
              </a:lnSpc>
            </a:pPr>
            <a:r>
              <a:rPr lang="en-US" sz="2295" u="none" spc="0" dirty="0">
                <a:solidFill>
                  <a:schemeClr val="tx1">
                    <a:alpha val="100000"/>
                  </a:schemeClr>
                </a:solidFill>
                <a:latin typeface="微软雅黑" panose="020B0503020204020204" charset="-122"/>
              </a:rPr>
              <a:t>A、电风扇最多</a:t>
            </a:r>
          </a:p>
        </p:txBody>
      </p:sp>
      <p:sp>
        <p:nvSpPr>
          <p:cNvPr id="7" name="文本框 6"/>
          <p:cNvSpPr txBox="1"/>
          <p:nvPr/>
        </p:nvSpPr>
        <p:spPr>
          <a:xfrm>
            <a:off x="7158638" y="1395766"/>
            <a:ext cx="2099827" cy="443054"/>
          </a:xfrm>
          <a:prstGeom prst="rect">
            <a:avLst/>
          </a:prstGeom>
          <a:noFill/>
        </p:spPr>
        <p:txBody>
          <a:bodyPr lIns="0" tIns="0" rIns="0" bIns="0" rtlCol="0">
            <a:spAutoFit/>
          </a:bodyPr>
          <a:lstStyle/>
          <a:p>
            <a:pPr marL="0" marR="0" lvl="0" indent="0" algn="l" fontAlgn="base">
              <a:lnSpc>
                <a:spcPct val="125000"/>
              </a:lnSpc>
            </a:pPr>
            <a:r>
              <a:rPr lang="en-US" sz="2295" u="none" spc="0" dirty="0">
                <a:solidFill>
                  <a:srgbClr val="FF0000">
                    <a:alpha val="100000"/>
                  </a:srgbClr>
                </a:solidFill>
                <a:latin typeface="微软雅黑" panose="020B0503020204020204" charset="-122"/>
              </a:rPr>
              <a:t>D</a:t>
            </a:r>
          </a:p>
        </p:txBody>
      </p:sp>
    </p:spTree>
    <p:extLst>
      <p:ext uri="{BB962C8B-B14F-4D97-AF65-F5344CB8AC3E}">
        <p14:creationId xmlns:p14="http://schemas.microsoft.com/office/powerpoint/2010/main" val="6763579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3419475"/>
          <a:chOff x="381000" y="266700"/>
          <a:chExt cx="9134475" cy="3419475"/>
        </a:xfrm>
      </p:grpSpPr>
      <p:sp>
        <p:nvSpPr>
          <p:cNvPr id="2" name="文本框 1"/>
          <p:cNvSpPr txBox="1"/>
          <p:nvPr/>
        </p:nvSpPr>
        <p:spPr>
          <a:xfrm>
            <a:off x="763224" y="828675"/>
            <a:ext cx="838030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4.电路中正在使用的两盏白炽灯，若甲灯比乙灯亮，则（　　）  </a:t>
            </a:r>
          </a:p>
        </p:txBody>
      </p:sp>
      <p:sp>
        <p:nvSpPr>
          <p:cNvPr id="3" name="文本框 2"/>
          <p:cNvSpPr txBox="1"/>
          <p:nvPr/>
        </p:nvSpPr>
        <p:spPr>
          <a:xfrm>
            <a:off x="763224" y="3419475"/>
            <a:ext cx="838030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D、甲灯的实际功率一定比乙灯大。</a:t>
            </a:r>
          </a:p>
        </p:txBody>
      </p:sp>
      <p:sp>
        <p:nvSpPr>
          <p:cNvPr id="4" name="文本框 3"/>
          <p:cNvSpPr txBox="1"/>
          <p:nvPr/>
        </p:nvSpPr>
        <p:spPr>
          <a:xfrm>
            <a:off x="763858" y="2746375"/>
            <a:ext cx="838030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C、通过甲灯的电流一定比乙灯大。</a:t>
            </a:r>
          </a:p>
        </p:txBody>
      </p:sp>
      <p:sp>
        <p:nvSpPr>
          <p:cNvPr id="5" name="文本框 4"/>
          <p:cNvSpPr txBox="1"/>
          <p:nvPr/>
        </p:nvSpPr>
        <p:spPr>
          <a:xfrm>
            <a:off x="763224" y="2073275"/>
            <a:ext cx="838030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B、甲灯两端的电压一定比乙灯大。</a:t>
            </a:r>
          </a:p>
        </p:txBody>
      </p:sp>
      <p:sp>
        <p:nvSpPr>
          <p:cNvPr id="6" name="文本框 5"/>
          <p:cNvSpPr txBox="1"/>
          <p:nvPr/>
        </p:nvSpPr>
        <p:spPr>
          <a:xfrm>
            <a:off x="763224" y="1400175"/>
            <a:ext cx="838030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A、甲灯灯丝的电阻一定比乙灯大。</a:t>
            </a:r>
          </a:p>
        </p:txBody>
      </p:sp>
      <p:sp>
        <p:nvSpPr>
          <p:cNvPr id="7" name="文本框 6"/>
          <p:cNvSpPr txBox="1"/>
          <p:nvPr/>
        </p:nvSpPr>
        <p:spPr>
          <a:xfrm>
            <a:off x="8127742" y="752262"/>
            <a:ext cx="1368213" cy="443054"/>
          </a:xfrm>
          <a:prstGeom prst="rect">
            <a:avLst/>
          </a:prstGeom>
          <a:noFill/>
        </p:spPr>
        <p:txBody>
          <a:bodyPr lIns="0" tIns="0" rIns="0" bIns="0" rtlCol="0">
            <a:spAutoFit/>
          </a:bodyPr>
          <a:lstStyle/>
          <a:p>
            <a:pPr marL="0" marR="0" lvl="0" indent="0" algn="l" fontAlgn="base">
              <a:lnSpc>
                <a:spcPct val="125000"/>
              </a:lnSpc>
            </a:pPr>
            <a:r>
              <a:rPr lang="en-US" sz="2295" u="none" spc="0" dirty="0">
                <a:solidFill>
                  <a:srgbClr val="FF0000">
                    <a:alpha val="100000"/>
                  </a:srgbClr>
                </a:solidFill>
                <a:latin typeface="微软雅黑" panose="020B0503020204020204" charset="-122"/>
              </a:rPr>
              <a:t>D</a:t>
            </a:r>
          </a:p>
        </p:txBody>
      </p:sp>
    </p:spTree>
    <p:extLst>
      <p:ext uri="{BB962C8B-B14F-4D97-AF65-F5344CB8AC3E}">
        <p14:creationId xmlns:p14="http://schemas.microsoft.com/office/powerpoint/2010/main" val="14898665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3971925"/>
          <a:chOff x="381000" y="266700"/>
          <a:chExt cx="9134475" cy="3971925"/>
        </a:xfrm>
      </p:grpSpPr>
      <p:sp>
        <p:nvSpPr>
          <p:cNvPr id="2" name="文本框 1"/>
          <p:cNvSpPr txBox="1"/>
          <p:nvPr/>
        </p:nvSpPr>
        <p:spPr>
          <a:xfrm>
            <a:off x="237490" y="832000"/>
            <a:ext cx="7711440" cy="886744"/>
          </a:xfrm>
          <a:prstGeom prst="rect">
            <a:avLst/>
          </a:prstGeom>
          <a:noFill/>
        </p:spPr>
        <p:txBody>
          <a:bodyPr wrap="square"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5.标有“36伏 25瓦”，“110伏 25瓦”，“220伏 25瓦”字样的三个灯泡，若在各自额定电压下工作，则（     ）     </a:t>
            </a:r>
          </a:p>
        </p:txBody>
      </p:sp>
      <p:sp>
        <p:nvSpPr>
          <p:cNvPr id="3" name="文本框 2"/>
          <p:cNvSpPr txBox="1"/>
          <p:nvPr/>
        </p:nvSpPr>
        <p:spPr>
          <a:xfrm>
            <a:off x="707391" y="3972208"/>
            <a:ext cx="8415655" cy="443054"/>
          </a:xfrm>
          <a:prstGeom prst="rect">
            <a:avLst/>
          </a:prstGeom>
          <a:noFill/>
        </p:spPr>
        <p:txBody>
          <a:bodyPr wrap="square"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D、一样亮</a:t>
            </a:r>
          </a:p>
        </p:txBody>
      </p:sp>
      <p:sp>
        <p:nvSpPr>
          <p:cNvPr id="4" name="文本框 3"/>
          <p:cNvSpPr txBox="1"/>
          <p:nvPr/>
        </p:nvSpPr>
        <p:spPr>
          <a:xfrm>
            <a:off x="707391" y="3282801"/>
            <a:ext cx="8415655" cy="443054"/>
          </a:xfrm>
          <a:prstGeom prst="rect">
            <a:avLst/>
          </a:prstGeom>
          <a:noFill/>
        </p:spPr>
        <p:txBody>
          <a:bodyPr wrap="square"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C、“36伏 25瓦”的灯泡最亮</a:t>
            </a:r>
          </a:p>
        </p:txBody>
      </p:sp>
      <p:sp>
        <p:nvSpPr>
          <p:cNvPr id="5" name="文本框 4"/>
          <p:cNvSpPr txBox="1"/>
          <p:nvPr/>
        </p:nvSpPr>
        <p:spPr>
          <a:xfrm>
            <a:off x="707391" y="2594030"/>
            <a:ext cx="8415655" cy="443054"/>
          </a:xfrm>
          <a:prstGeom prst="rect">
            <a:avLst/>
          </a:prstGeom>
          <a:noFill/>
        </p:spPr>
        <p:txBody>
          <a:bodyPr wrap="square"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B、“110伏 25瓦”的灯泡最亮</a:t>
            </a:r>
          </a:p>
        </p:txBody>
      </p:sp>
      <p:sp>
        <p:nvSpPr>
          <p:cNvPr id="6" name="文本框 5"/>
          <p:cNvSpPr txBox="1"/>
          <p:nvPr/>
        </p:nvSpPr>
        <p:spPr>
          <a:xfrm>
            <a:off x="707391" y="1905259"/>
            <a:ext cx="8415655" cy="443054"/>
          </a:xfrm>
          <a:prstGeom prst="rect">
            <a:avLst/>
          </a:prstGeom>
          <a:noFill/>
        </p:spPr>
        <p:txBody>
          <a:bodyPr wrap="square"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A、“220伏 25瓦”的灯泡最亮</a:t>
            </a:r>
          </a:p>
        </p:txBody>
      </p:sp>
      <p:sp>
        <p:nvSpPr>
          <p:cNvPr id="7" name="文本框 6"/>
          <p:cNvSpPr txBox="1"/>
          <p:nvPr/>
        </p:nvSpPr>
        <p:spPr>
          <a:xfrm>
            <a:off x="6827520" y="1333618"/>
            <a:ext cx="394970" cy="443054"/>
          </a:xfrm>
          <a:prstGeom prst="rect">
            <a:avLst/>
          </a:prstGeom>
          <a:noFill/>
        </p:spPr>
        <p:txBody>
          <a:bodyPr wrap="square" lIns="0" tIns="0" rIns="0" bIns="0" rtlCol="0">
            <a:spAutoFit/>
          </a:bodyPr>
          <a:lstStyle/>
          <a:p>
            <a:pPr marL="0" marR="0" lvl="0" indent="0" algn="l" fontAlgn="base">
              <a:lnSpc>
                <a:spcPct val="125000"/>
              </a:lnSpc>
            </a:pPr>
            <a:r>
              <a:rPr lang="en-US" sz="2295" u="none" spc="0">
                <a:solidFill>
                  <a:srgbClr val="FF0000">
                    <a:alpha val="100000"/>
                  </a:srgbClr>
                </a:solidFill>
                <a:latin typeface="微软雅黑" panose="020B0503020204020204" charset="-122"/>
              </a:rPr>
              <a:t>D</a:t>
            </a:r>
          </a:p>
        </p:txBody>
      </p:sp>
    </p:spTree>
    <p:extLst>
      <p:ext uri="{BB962C8B-B14F-4D97-AF65-F5344CB8AC3E}">
        <p14:creationId xmlns:p14="http://schemas.microsoft.com/office/powerpoint/2010/main" val="1325280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3"/>
          <p:cNvSpPr/>
          <p:nvPr/>
        </p:nvSpPr>
        <p:spPr>
          <a:xfrm>
            <a:off x="391796" y="586920"/>
            <a:ext cx="7000875" cy="1263595"/>
          </a:xfrm>
          <a:prstGeom prst="rect">
            <a:avLst/>
          </a:prstGeom>
          <a:noFill/>
          <a:ln w="9525">
            <a:noFill/>
          </a:ln>
        </p:spPr>
        <p:txBody>
          <a:bodyPr wrap="square">
            <a:spAutoFit/>
          </a:bodyPr>
          <a:lstStyle/>
          <a:p>
            <a:pPr>
              <a:lnSpc>
                <a:spcPct val="130000"/>
              </a:lnSpc>
            </a:pPr>
            <a:r>
              <a:rPr lang="en-US" altLang="zh-CN" sz="1945" dirty="0">
                <a:latin typeface="Times New Roman" panose="02020603050405020304" charset="0"/>
              </a:rPr>
              <a:t>6.</a:t>
            </a:r>
            <a:r>
              <a:rPr lang="zh-CN" altLang="en-US" sz="1945" dirty="0">
                <a:latin typeface="Times New Roman" panose="02020603050405020304" charset="0"/>
              </a:rPr>
              <a:t>利用如图所示的器材，测量小灯泡的电功率。</a:t>
            </a:r>
          </a:p>
          <a:p>
            <a:pPr>
              <a:lnSpc>
                <a:spcPct val="130000"/>
              </a:lnSpc>
            </a:pPr>
            <a:r>
              <a:rPr lang="zh-CN" altLang="en-US" sz="1945" dirty="0">
                <a:latin typeface="Times New Roman" panose="02020603050405020304" charset="0"/>
              </a:rPr>
              <a:t>（</a:t>
            </a:r>
            <a:r>
              <a:rPr lang="en-US" altLang="zh-CN" sz="1945" dirty="0">
                <a:latin typeface="Times New Roman" panose="02020603050405020304" charset="0"/>
              </a:rPr>
              <a:t>1</a:t>
            </a:r>
            <a:r>
              <a:rPr lang="zh-CN" altLang="en-US" sz="1945" dirty="0">
                <a:latin typeface="Times New Roman" panose="02020603050405020304" charset="0"/>
              </a:rPr>
              <a:t>）</a:t>
            </a:r>
            <a:r>
              <a:rPr lang="en-US" altLang="zh-CN" sz="1945" dirty="0">
                <a:latin typeface="Times New Roman" panose="02020603050405020304" charset="0"/>
              </a:rPr>
              <a:t> </a:t>
            </a:r>
            <a:r>
              <a:rPr lang="zh-CN" altLang="en-US" sz="1945" dirty="0">
                <a:latin typeface="Times New Roman" panose="02020603050405020304" charset="0"/>
              </a:rPr>
              <a:t>在闭合开关前，滑动变阻器连入电路的电阻阻值应最</a:t>
            </a:r>
            <a:r>
              <a:rPr lang="en-US" altLang="zh-CN" sz="1945" dirty="0">
                <a:latin typeface="Times New Roman" panose="02020603050405020304" charset="0"/>
              </a:rPr>
              <a:t>___</a:t>
            </a:r>
            <a:r>
              <a:rPr lang="zh-CN" altLang="en-US" sz="1945" dirty="0">
                <a:latin typeface="Times New Roman" panose="02020603050405020304" charset="0"/>
              </a:rPr>
              <a:t>，即滑片应位于</a:t>
            </a:r>
            <a:r>
              <a:rPr lang="en-US" altLang="zh-CN" sz="1945" dirty="0">
                <a:latin typeface="Times New Roman" panose="02020603050405020304" charset="0"/>
              </a:rPr>
              <a:t>____</a:t>
            </a:r>
            <a:r>
              <a:rPr lang="zh-CN" altLang="en-US" sz="1945" dirty="0">
                <a:latin typeface="Times New Roman" panose="02020603050405020304" charset="0"/>
              </a:rPr>
              <a:t>端（填“左或右”）。</a:t>
            </a:r>
          </a:p>
        </p:txBody>
      </p:sp>
      <p:sp>
        <p:nvSpPr>
          <p:cNvPr id="29699" name="Text Box 9"/>
          <p:cNvSpPr txBox="1"/>
          <p:nvPr/>
        </p:nvSpPr>
        <p:spPr>
          <a:xfrm>
            <a:off x="6778825" y="1022406"/>
            <a:ext cx="586716" cy="392128"/>
          </a:xfrm>
          <a:prstGeom prst="rect">
            <a:avLst/>
          </a:prstGeom>
          <a:noFill/>
          <a:ln w="9525">
            <a:noFill/>
          </a:ln>
        </p:spPr>
        <p:txBody>
          <a:bodyPr>
            <a:spAutoFit/>
          </a:bodyPr>
          <a:lstStyle/>
          <a:p>
            <a:r>
              <a:rPr lang="zh-CN" altLang="en-US" sz="1945" b="0" dirty="0">
                <a:solidFill>
                  <a:srgbClr val="FF0000"/>
                </a:solidFill>
                <a:latin typeface="黑体" panose="02010609060101010101" pitchFamily="49" charset="-122"/>
                <a:ea typeface="黑体" panose="02010609060101010101" pitchFamily="49" charset="-122"/>
              </a:rPr>
              <a:t>大</a:t>
            </a:r>
          </a:p>
        </p:txBody>
      </p:sp>
      <p:sp>
        <p:nvSpPr>
          <p:cNvPr id="29700" name="Text Box 14"/>
          <p:cNvSpPr txBox="1"/>
          <p:nvPr/>
        </p:nvSpPr>
        <p:spPr>
          <a:xfrm>
            <a:off x="1906470" y="1458599"/>
            <a:ext cx="586716" cy="392128"/>
          </a:xfrm>
          <a:prstGeom prst="rect">
            <a:avLst/>
          </a:prstGeom>
          <a:noFill/>
          <a:ln w="9525">
            <a:noFill/>
          </a:ln>
        </p:spPr>
        <p:txBody>
          <a:bodyPr>
            <a:spAutoFit/>
          </a:bodyPr>
          <a:lstStyle/>
          <a:p>
            <a:r>
              <a:rPr lang="zh-CN" altLang="en-US" sz="1945" dirty="0">
                <a:solidFill>
                  <a:srgbClr val="FF0000"/>
                </a:solidFill>
                <a:latin typeface="黑体" panose="02010609060101010101" pitchFamily="49" charset="-122"/>
                <a:ea typeface="黑体" panose="02010609060101010101" pitchFamily="49" charset="-122"/>
              </a:rPr>
              <a:t>左</a:t>
            </a:r>
          </a:p>
        </p:txBody>
      </p:sp>
      <p:grpSp>
        <p:nvGrpSpPr>
          <p:cNvPr id="21509" name="Group 6"/>
          <p:cNvGrpSpPr/>
          <p:nvPr/>
        </p:nvGrpSpPr>
        <p:grpSpPr>
          <a:xfrm>
            <a:off x="2880737" y="2052638"/>
            <a:ext cx="3928863" cy="2652713"/>
            <a:chOff x="0" y="0"/>
            <a:chExt cx="5360001" cy="3593342"/>
          </a:xfrm>
        </p:grpSpPr>
        <p:pic>
          <p:nvPicPr>
            <p:cNvPr id="21512" name="Picture 3" descr="H:\2\人教教参资源\九\图\铡刀开关.JPG"/>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2005410" y="375784"/>
              <a:ext cx="1129418" cy="720855"/>
            </a:xfrm>
            <a:prstGeom prst="rect">
              <a:avLst/>
            </a:prstGeom>
            <a:noFill/>
            <a:ln w="9525">
              <a:noFill/>
            </a:ln>
          </p:spPr>
        </p:pic>
        <p:pic>
          <p:nvPicPr>
            <p:cNvPr id="21513" name="Picture 4" descr="H:\2\人教教参资源\九\ppt\16\16-4-2.JPG"/>
            <p:cNvPicPr>
              <a:picLocks noChangeAspect="1"/>
            </p:cNvPicPr>
            <p:nvPr/>
          </p:nvPicPr>
          <p:blipFill>
            <a:blip r:embed="rId3" cstate="print"/>
            <a:stretch>
              <a:fillRect/>
            </a:stretch>
          </p:blipFill>
          <p:spPr>
            <a:xfrm>
              <a:off x="127306" y="0"/>
              <a:ext cx="1745784" cy="905178"/>
            </a:xfrm>
            <a:prstGeom prst="rect">
              <a:avLst/>
            </a:prstGeom>
            <a:noFill/>
            <a:ln w="9525">
              <a:noFill/>
            </a:ln>
          </p:spPr>
        </p:pic>
        <p:pic>
          <p:nvPicPr>
            <p:cNvPr id="21514" name="Picture 5" descr="H:\2\人教教参资源\九\图\小灯泡.JPG"/>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2539574" y="1368152"/>
              <a:ext cx="1203382" cy="839432"/>
            </a:xfrm>
            <a:prstGeom prst="rect">
              <a:avLst/>
            </a:prstGeom>
            <a:noFill/>
            <a:ln w="9525">
              <a:noFill/>
            </a:ln>
          </p:spPr>
        </p:pic>
        <p:pic>
          <p:nvPicPr>
            <p:cNvPr id="21515" name="Picture 6" descr="H:\2\人教教参资源\九\图\电流表.JPG"/>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451342" y="1584176"/>
              <a:ext cx="1088326" cy="1287912"/>
            </a:xfrm>
            <a:prstGeom prst="rect">
              <a:avLst/>
            </a:prstGeom>
            <a:noFill/>
            <a:ln w="9525">
              <a:noFill/>
            </a:ln>
          </p:spPr>
        </p:pic>
        <p:pic>
          <p:nvPicPr>
            <p:cNvPr id="21516" name="Picture 7" descr="H:\2\人教教参资源\九\图\电压表.JPG"/>
            <p:cNvPicPr>
              <a:picLocks noChangeAspect="1"/>
            </p:cNvPicPr>
            <p:nvPr/>
          </p:nvPicPr>
          <p:blipFill>
            <a:blip r:embed="rId6" cstate="print">
              <a:clrChange>
                <a:clrFrom>
                  <a:srgbClr val="FFFFFF">
                    <a:alpha val="100000"/>
                  </a:srgbClr>
                </a:clrFrom>
                <a:clrTo>
                  <a:srgbClr val="FFFFFF">
                    <a:alpha val="100000"/>
                    <a:alpha val="0"/>
                  </a:srgbClr>
                </a:clrTo>
              </a:clrChange>
            </a:blip>
            <a:stretch>
              <a:fillRect/>
            </a:stretch>
          </p:blipFill>
          <p:spPr>
            <a:xfrm>
              <a:off x="2431562" y="2304256"/>
              <a:ext cx="1266779" cy="1289086"/>
            </a:xfrm>
            <a:prstGeom prst="rect">
              <a:avLst/>
            </a:prstGeom>
            <a:noFill/>
            <a:ln w="9525">
              <a:noFill/>
            </a:ln>
          </p:spPr>
        </p:pic>
        <p:pic>
          <p:nvPicPr>
            <p:cNvPr id="21517" name="Picture 10" descr="H:\2\人教教参资源\九\图\电池组.JPG"/>
            <p:cNvPicPr>
              <a:picLocks noChangeAspect="1"/>
            </p:cNvPicPr>
            <p:nvPr/>
          </p:nvPicPr>
          <p:blipFill>
            <a:blip r:embed="rId7" cstate="print">
              <a:clrChange>
                <a:clrFrom>
                  <a:srgbClr val="FFFFFF">
                    <a:alpha val="100000"/>
                  </a:srgbClr>
                </a:clrFrom>
                <a:clrTo>
                  <a:srgbClr val="FFFFFF">
                    <a:alpha val="100000"/>
                    <a:alpha val="0"/>
                  </a:srgbClr>
                </a:clrTo>
              </a:clrChange>
            </a:blip>
            <a:stretch>
              <a:fillRect/>
            </a:stretch>
          </p:blipFill>
          <p:spPr>
            <a:xfrm>
              <a:off x="3799714" y="720080"/>
              <a:ext cx="1560287" cy="615192"/>
            </a:xfrm>
            <a:prstGeom prst="rect">
              <a:avLst/>
            </a:prstGeom>
            <a:noFill/>
            <a:ln w="9525">
              <a:noFill/>
            </a:ln>
          </p:spPr>
        </p:pic>
        <p:sp>
          <p:nvSpPr>
            <p:cNvPr id="21518" name="任意多边形 15"/>
            <p:cNvSpPr/>
            <p:nvPr/>
          </p:nvSpPr>
          <p:spPr>
            <a:xfrm>
              <a:off x="1460664" y="476150"/>
              <a:ext cx="747796" cy="407901"/>
            </a:xfrm>
            <a:custGeom>
              <a:avLst/>
              <a:gdLst/>
              <a:ahLst/>
              <a:cxnLst>
                <a:cxn ang="0">
                  <a:pos x="2272" y="0"/>
                </a:cxn>
                <a:cxn ang="0">
                  <a:pos x="58538" y="84394"/>
                </a:cxn>
                <a:cxn ang="0">
                  <a:pos x="86671" y="126590"/>
                </a:cxn>
                <a:cxn ang="0">
                  <a:pos x="128870" y="168787"/>
                </a:cxn>
                <a:cxn ang="0">
                  <a:pos x="185136" y="239114"/>
                </a:cxn>
                <a:cxn ang="0">
                  <a:pos x="199203" y="281311"/>
                </a:cxn>
                <a:cxn ang="0">
                  <a:pos x="241402" y="295376"/>
                </a:cxn>
                <a:cxn ang="0">
                  <a:pos x="283602" y="323507"/>
                </a:cxn>
                <a:cxn ang="0">
                  <a:pos x="368001" y="351639"/>
                </a:cxn>
                <a:cxn ang="0">
                  <a:pos x="410200" y="379769"/>
                </a:cxn>
                <a:cxn ang="0">
                  <a:pos x="466466" y="393835"/>
                </a:cxn>
                <a:cxn ang="0">
                  <a:pos x="508665" y="407901"/>
                </a:cxn>
                <a:cxn ang="0">
                  <a:pos x="747796" y="393835"/>
                </a:cxn>
              </a:cxnLst>
              <a:rect l="0" t="0" r="0" b="0"/>
              <a:pathLst>
                <a:path w="747860" h="407964">
                  <a:moveTo>
                    <a:pt x="2272" y="0"/>
                  </a:moveTo>
                  <a:cubicBezTo>
                    <a:pt x="26995" y="74169"/>
                    <a:pt x="0" y="14155"/>
                    <a:pt x="58543" y="84407"/>
                  </a:cubicBezTo>
                  <a:cubicBezTo>
                    <a:pt x="69367" y="97395"/>
                    <a:pt x="75854" y="113622"/>
                    <a:pt x="86678" y="126610"/>
                  </a:cubicBezTo>
                  <a:cubicBezTo>
                    <a:pt x="99414" y="141894"/>
                    <a:pt x="116145" y="153529"/>
                    <a:pt x="128881" y="168813"/>
                  </a:cubicBezTo>
                  <a:cubicBezTo>
                    <a:pt x="217602" y="275279"/>
                    <a:pt x="103304" y="157306"/>
                    <a:pt x="185152" y="239151"/>
                  </a:cubicBezTo>
                  <a:cubicBezTo>
                    <a:pt x="189841" y="253219"/>
                    <a:pt x="188735" y="270869"/>
                    <a:pt x="199220" y="281354"/>
                  </a:cubicBezTo>
                  <a:cubicBezTo>
                    <a:pt x="209705" y="291839"/>
                    <a:pt x="228160" y="288790"/>
                    <a:pt x="241423" y="295422"/>
                  </a:cubicBezTo>
                  <a:cubicBezTo>
                    <a:pt x="256545" y="302983"/>
                    <a:pt x="268176" y="316690"/>
                    <a:pt x="283626" y="323557"/>
                  </a:cubicBezTo>
                  <a:cubicBezTo>
                    <a:pt x="310727" y="335602"/>
                    <a:pt x="343356" y="335242"/>
                    <a:pt x="368032" y="351693"/>
                  </a:cubicBezTo>
                  <a:cubicBezTo>
                    <a:pt x="382100" y="361071"/>
                    <a:pt x="394695" y="373168"/>
                    <a:pt x="410235" y="379828"/>
                  </a:cubicBezTo>
                  <a:cubicBezTo>
                    <a:pt x="428006" y="387444"/>
                    <a:pt x="447916" y="388584"/>
                    <a:pt x="466506" y="393896"/>
                  </a:cubicBezTo>
                  <a:cubicBezTo>
                    <a:pt x="480764" y="397970"/>
                    <a:pt x="494641" y="403275"/>
                    <a:pt x="508709" y="407964"/>
                  </a:cubicBezTo>
                  <a:lnTo>
                    <a:pt x="747860" y="393896"/>
                  </a:ln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1519" name="任意多边形 16"/>
            <p:cNvSpPr/>
            <p:nvPr/>
          </p:nvSpPr>
          <p:spPr>
            <a:xfrm>
              <a:off x="2883223" y="452342"/>
              <a:ext cx="2433910" cy="603123"/>
            </a:xfrm>
            <a:custGeom>
              <a:avLst/>
              <a:gdLst/>
              <a:ahLst/>
              <a:cxnLst>
                <a:cxn ang="0">
                  <a:pos x="0" y="418285"/>
                </a:cxn>
                <a:cxn ang="0">
                  <a:pos x="182895" y="404208"/>
                </a:cxn>
                <a:cxn ang="0">
                  <a:pos x="309514" y="361978"/>
                </a:cxn>
                <a:cxn ang="0">
                  <a:pos x="393927" y="333825"/>
                </a:cxn>
                <a:cxn ang="0">
                  <a:pos x="436134" y="319748"/>
                </a:cxn>
                <a:cxn ang="0">
                  <a:pos x="464272" y="291595"/>
                </a:cxn>
                <a:cxn ang="0">
                  <a:pos x="534616" y="277518"/>
                </a:cxn>
                <a:cxn ang="0">
                  <a:pos x="619029" y="249365"/>
                </a:cxn>
                <a:cxn ang="0">
                  <a:pos x="661235" y="235288"/>
                </a:cxn>
                <a:cxn ang="0">
                  <a:pos x="689373" y="207134"/>
                </a:cxn>
                <a:cxn ang="0">
                  <a:pos x="731580" y="193058"/>
                </a:cxn>
                <a:cxn ang="0">
                  <a:pos x="844130" y="164904"/>
                </a:cxn>
                <a:cxn ang="0">
                  <a:pos x="1055163" y="94521"/>
                </a:cxn>
                <a:cxn ang="0">
                  <a:pos x="1139576" y="66368"/>
                </a:cxn>
                <a:cxn ang="0">
                  <a:pos x="1336540" y="38214"/>
                </a:cxn>
                <a:cxn ang="0">
                  <a:pos x="1631985" y="10060"/>
                </a:cxn>
                <a:cxn ang="0">
                  <a:pos x="1969638" y="24136"/>
                </a:cxn>
                <a:cxn ang="0">
                  <a:pos x="2025913" y="38214"/>
                </a:cxn>
                <a:cxn ang="0">
                  <a:pos x="2054051" y="66368"/>
                </a:cxn>
                <a:cxn ang="0">
                  <a:pos x="2138464" y="122674"/>
                </a:cxn>
                <a:cxn ang="0">
                  <a:pos x="2180670" y="136751"/>
                </a:cxn>
                <a:cxn ang="0">
                  <a:pos x="2293221" y="235288"/>
                </a:cxn>
                <a:cxn ang="0">
                  <a:pos x="2377634" y="347901"/>
                </a:cxn>
                <a:cxn ang="0">
                  <a:pos x="2405772" y="404208"/>
                </a:cxn>
                <a:cxn ang="0">
                  <a:pos x="2433910" y="488669"/>
                </a:cxn>
                <a:cxn ang="0">
                  <a:pos x="2419841" y="559053"/>
                </a:cxn>
                <a:cxn ang="0">
                  <a:pos x="2349496" y="601283"/>
                </a:cxn>
                <a:cxn ang="0">
                  <a:pos x="2321359" y="601283"/>
                </a:cxn>
              </a:cxnLst>
              <a:rect l="0" t="0" r="0" b="0"/>
              <a:pathLst>
                <a:path w="2433711" h="602736">
                  <a:moveTo>
                    <a:pt x="0" y="418017"/>
                  </a:moveTo>
                  <a:cubicBezTo>
                    <a:pt x="60960" y="413328"/>
                    <a:pt x="122488" y="413485"/>
                    <a:pt x="182880" y="403949"/>
                  </a:cubicBezTo>
                  <a:cubicBezTo>
                    <a:pt x="182887" y="403948"/>
                    <a:pt x="288384" y="368781"/>
                    <a:pt x="309489" y="361746"/>
                  </a:cubicBezTo>
                  <a:lnTo>
                    <a:pt x="393895" y="333611"/>
                  </a:lnTo>
                  <a:lnTo>
                    <a:pt x="436098" y="319543"/>
                  </a:lnTo>
                  <a:cubicBezTo>
                    <a:pt x="445477" y="310165"/>
                    <a:pt x="452043" y="296633"/>
                    <a:pt x="464234" y="291408"/>
                  </a:cubicBezTo>
                  <a:cubicBezTo>
                    <a:pt x="486211" y="281989"/>
                    <a:pt x="511504" y="283631"/>
                    <a:pt x="534572" y="277340"/>
                  </a:cubicBezTo>
                  <a:cubicBezTo>
                    <a:pt x="563184" y="269537"/>
                    <a:pt x="590843" y="258583"/>
                    <a:pt x="618978" y="249205"/>
                  </a:cubicBezTo>
                  <a:lnTo>
                    <a:pt x="661181" y="235137"/>
                  </a:lnTo>
                  <a:cubicBezTo>
                    <a:pt x="670560" y="225758"/>
                    <a:pt x="677944" y="213825"/>
                    <a:pt x="689317" y="207001"/>
                  </a:cubicBezTo>
                  <a:cubicBezTo>
                    <a:pt x="702032" y="199372"/>
                    <a:pt x="717214" y="196836"/>
                    <a:pt x="731520" y="192934"/>
                  </a:cubicBezTo>
                  <a:cubicBezTo>
                    <a:pt x="768826" y="182760"/>
                    <a:pt x="807377" y="177026"/>
                    <a:pt x="844061" y="164798"/>
                  </a:cubicBezTo>
                  <a:lnTo>
                    <a:pt x="1055077" y="94460"/>
                  </a:lnTo>
                  <a:lnTo>
                    <a:pt x="1139483" y="66325"/>
                  </a:lnTo>
                  <a:cubicBezTo>
                    <a:pt x="1251459" y="43929"/>
                    <a:pt x="1186057" y="54897"/>
                    <a:pt x="1336431" y="38189"/>
                  </a:cubicBezTo>
                  <a:cubicBezTo>
                    <a:pt x="1450997" y="0"/>
                    <a:pt x="1408496" y="10054"/>
                    <a:pt x="1631852" y="10054"/>
                  </a:cubicBezTo>
                  <a:cubicBezTo>
                    <a:pt x="1744491" y="10054"/>
                    <a:pt x="1856935" y="19432"/>
                    <a:pt x="1969477" y="24121"/>
                  </a:cubicBezTo>
                  <a:cubicBezTo>
                    <a:pt x="1988234" y="28810"/>
                    <a:pt x="2008454" y="29542"/>
                    <a:pt x="2025747" y="38189"/>
                  </a:cubicBezTo>
                  <a:cubicBezTo>
                    <a:pt x="2037610" y="44121"/>
                    <a:pt x="2043272" y="58367"/>
                    <a:pt x="2053883" y="66325"/>
                  </a:cubicBezTo>
                  <a:cubicBezTo>
                    <a:pt x="2080935" y="86614"/>
                    <a:pt x="2106210" y="111902"/>
                    <a:pt x="2138289" y="122595"/>
                  </a:cubicBezTo>
                  <a:cubicBezTo>
                    <a:pt x="2152357" y="127284"/>
                    <a:pt x="2167229" y="130031"/>
                    <a:pt x="2180492" y="136663"/>
                  </a:cubicBezTo>
                  <a:cubicBezTo>
                    <a:pt x="2217672" y="155253"/>
                    <a:pt x="2274699" y="207634"/>
                    <a:pt x="2293034" y="235137"/>
                  </a:cubicBezTo>
                  <a:cubicBezTo>
                    <a:pt x="2356661" y="330579"/>
                    <a:pt x="2325393" y="295633"/>
                    <a:pt x="2377440" y="347678"/>
                  </a:cubicBezTo>
                  <a:cubicBezTo>
                    <a:pt x="2386818" y="366435"/>
                    <a:pt x="2397787" y="384478"/>
                    <a:pt x="2405575" y="403949"/>
                  </a:cubicBezTo>
                  <a:cubicBezTo>
                    <a:pt x="2416589" y="431485"/>
                    <a:pt x="2433711" y="488355"/>
                    <a:pt x="2433711" y="488355"/>
                  </a:cubicBezTo>
                  <a:cubicBezTo>
                    <a:pt x="2429022" y="511801"/>
                    <a:pt x="2429062" y="536717"/>
                    <a:pt x="2419643" y="558694"/>
                  </a:cubicBezTo>
                  <a:cubicBezTo>
                    <a:pt x="2408223" y="585340"/>
                    <a:pt x="2373677" y="596022"/>
                    <a:pt x="2349304" y="600897"/>
                  </a:cubicBezTo>
                  <a:cubicBezTo>
                    <a:pt x="2340108" y="602736"/>
                    <a:pt x="2330547" y="600897"/>
                    <a:pt x="2321169" y="600897"/>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1520" name="任意多边形 17"/>
            <p:cNvSpPr/>
            <p:nvPr/>
          </p:nvSpPr>
          <p:spPr>
            <a:xfrm>
              <a:off x="3559574" y="1095144"/>
              <a:ext cx="350876" cy="801518"/>
            </a:xfrm>
            <a:custGeom>
              <a:avLst/>
              <a:gdLst/>
              <a:ahLst/>
              <a:cxnLst>
                <a:cxn ang="0">
                  <a:pos x="350876" y="0"/>
                </a:cxn>
                <a:cxn ang="0">
                  <a:pos x="308771" y="28148"/>
                </a:cxn>
                <a:cxn ang="0">
                  <a:pos x="252630" y="140744"/>
                </a:cxn>
                <a:cxn ang="0">
                  <a:pos x="210525" y="436305"/>
                </a:cxn>
                <a:cxn ang="0">
                  <a:pos x="168420" y="562976"/>
                </a:cxn>
                <a:cxn ang="0">
                  <a:pos x="140351" y="647422"/>
                </a:cxn>
                <a:cxn ang="0">
                  <a:pos x="126315" y="689645"/>
                </a:cxn>
                <a:cxn ang="0">
                  <a:pos x="56140" y="745943"/>
                </a:cxn>
                <a:cxn ang="0">
                  <a:pos x="0" y="788166"/>
                </a:cxn>
              </a:cxnLst>
              <a:rect l="0" t="0" r="0" b="0"/>
              <a:pathLst>
                <a:path w="351692" h="801137">
                  <a:moveTo>
                    <a:pt x="351692" y="0"/>
                  </a:moveTo>
                  <a:cubicBezTo>
                    <a:pt x="337624" y="9378"/>
                    <a:pt x="318450" y="13798"/>
                    <a:pt x="309489" y="28135"/>
                  </a:cubicBezTo>
                  <a:cubicBezTo>
                    <a:pt x="201724" y="200560"/>
                    <a:pt x="336062" y="57833"/>
                    <a:pt x="253218" y="140677"/>
                  </a:cubicBezTo>
                  <a:cubicBezTo>
                    <a:pt x="189295" y="332449"/>
                    <a:pt x="259136" y="99250"/>
                    <a:pt x="211015" y="436098"/>
                  </a:cubicBezTo>
                  <a:cubicBezTo>
                    <a:pt x="211013" y="436109"/>
                    <a:pt x="175848" y="541601"/>
                    <a:pt x="168812" y="562708"/>
                  </a:cubicBezTo>
                  <a:lnTo>
                    <a:pt x="140677" y="647114"/>
                  </a:lnTo>
                  <a:cubicBezTo>
                    <a:pt x="135988" y="661182"/>
                    <a:pt x="138947" y="681092"/>
                    <a:pt x="126609" y="689317"/>
                  </a:cubicBezTo>
                  <a:cubicBezTo>
                    <a:pt x="73370" y="724809"/>
                    <a:pt x="96361" y="705497"/>
                    <a:pt x="56271" y="745588"/>
                  </a:cubicBezTo>
                  <a:cubicBezTo>
                    <a:pt x="37754" y="801137"/>
                    <a:pt x="57032" y="787791"/>
                    <a:pt x="0" y="787791"/>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1521" name="任意多边形 18"/>
            <p:cNvSpPr/>
            <p:nvPr/>
          </p:nvSpPr>
          <p:spPr>
            <a:xfrm>
              <a:off x="984360" y="1925231"/>
              <a:ext cx="1759147" cy="998327"/>
            </a:xfrm>
            <a:custGeom>
              <a:avLst/>
              <a:gdLst/>
              <a:ahLst/>
              <a:cxnLst>
                <a:cxn ang="0">
                  <a:pos x="1759147" y="0"/>
                </a:cxn>
                <a:cxn ang="0">
                  <a:pos x="1660635" y="14060"/>
                </a:cxn>
                <a:cxn ang="0">
                  <a:pos x="1618415" y="42183"/>
                </a:cxn>
                <a:cxn ang="0">
                  <a:pos x="1576196" y="56244"/>
                </a:cxn>
                <a:cxn ang="0">
                  <a:pos x="1491757" y="112487"/>
                </a:cxn>
                <a:cxn ang="0">
                  <a:pos x="1435464" y="182792"/>
                </a:cxn>
                <a:cxn ang="0">
                  <a:pos x="1365098" y="253097"/>
                </a:cxn>
                <a:cxn ang="0">
                  <a:pos x="1351025" y="295279"/>
                </a:cxn>
                <a:cxn ang="0">
                  <a:pos x="1336952" y="351523"/>
                </a:cxn>
                <a:cxn ang="0">
                  <a:pos x="1280659" y="435889"/>
                </a:cxn>
                <a:cxn ang="0">
                  <a:pos x="1238439" y="520254"/>
                </a:cxn>
                <a:cxn ang="0">
                  <a:pos x="1224367" y="562437"/>
                </a:cxn>
                <a:cxn ang="0">
                  <a:pos x="1196220" y="590560"/>
                </a:cxn>
                <a:cxn ang="0">
                  <a:pos x="1168074" y="632742"/>
                </a:cxn>
                <a:cxn ang="0">
                  <a:pos x="1154000" y="674925"/>
                </a:cxn>
                <a:cxn ang="0">
                  <a:pos x="1027342" y="787413"/>
                </a:cxn>
                <a:cxn ang="0">
                  <a:pos x="999195" y="815535"/>
                </a:cxn>
                <a:cxn ang="0">
                  <a:pos x="956976" y="829596"/>
                </a:cxn>
                <a:cxn ang="0">
                  <a:pos x="886610" y="885839"/>
                </a:cxn>
                <a:cxn ang="0">
                  <a:pos x="816244" y="928022"/>
                </a:cxn>
                <a:cxn ang="0">
                  <a:pos x="703659" y="984266"/>
                </a:cxn>
                <a:cxn ang="0">
                  <a:pos x="661440" y="998327"/>
                </a:cxn>
                <a:cxn ang="0">
                  <a:pos x="379976" y="984266"/>
                </a:cxn>
                <a:cxn ang="0">
                  <a:pos x="295537" y="970205"/>
                </a:cxn>
                <a:cxn ang="0">
                  <a:pos x="197025" y="913961"/>
                </a:cxn>
                <a:cxn ang="0">
                  <a:pos x="182951" y="871779"/>
                </a:cxn>
                <a:cxn ang="0">
                  <a:pos x="154805" y="843656"/>
                </a:cxn>
                <a:cxn ang="0">
                  <a:pos x="98512" y="773352"/>
                </a:cxn>
                <a:cxn ang="0">
                  <a:pos x="42219" y="660864"/>
                </a:cxn>
                <a:cxn ang="0">
                  <a:pos x="14073" y="618681"/>
                </a:cxn>
                <a:cxn ang="0">
                  <a:pos x="0" y="576498"/>
                </a:cxn>
              </a:cxnLst>
              <a:rect l="0" t="0" r="0" b="0"/>
              <a:pathLst>
                <a:path w="1758462" h="998806">
                  <a:moveTo>
                    <a:pt x="1758462" y="0"/>
                  </a:moveTo>
                  <a:cubicBezTo>
                    <a:pt x="1725637" y="4689"/>
                    <a:pt x="1691748" y="4539"/>
                    <a:pt x="1659988" y="14067"/>
                  </a:cubicBezTo>
                  <a:cubicBezTo>
                    <a:pt x="1643794" y="18925"/>
                    <a:pt x="1632907" y="34642"/>
                    <a:pt x="1617785" y="42203"/>
                  </a:cubicBezTo>
                  <a:cubicBezTo>
                    <a:pt x="1604522" y="48835"/>
                    <a:pt x="1589650" y="51582"/>
                    <a:pt x="1575582" y="56271"/>
                  </a:cubicBezTo>
                  <a:cubicBezTo>
                    <a:pt x="1511068" y="120782"/>
                    <a:pt x="1593380" y="44404"/>
                    <a:pt x="1491176" y="112541"/>
                  </a:cubicBezTo>
                  <a:cubicBezTo>
                    <a:pt x="1458265" y="134482"/>
                    <a:pt x="1461245" y="152777"/>
                    <a:pt x="1434905" y="182880"/>
                  </a:cubicBezTo>
                  <a:cubicBezTo>
                    <a:pt x="1413070" y="207834"/>
                    <a:pt x="1364566" y="253218"/>
                    <a:pt x="1364566" y="253218"/>
                  </a:cubicBezTo>
                  <a:cubicBezTo>
                    <a:pt x="1359877" y="267286"/>
                    <a:pt x="1354573" y="281163"/>
                    <a:pt x="1350499" y="295421"/>
                  </a:cubicBezTo>
                  <a:cubicBezTo>
                    <a:pt x="1345188" y="314011"/>
                    <a:pt x="1345078" y="334399"/>
                    <a:pt x="1336431" y="351692"/>
                  </a:cubicBezTo>
                  <a:cubicBezTo>
                    <a:pt x="1321309" y="381937"/>
                    <a:pt x="1280160" y="436098"/>
                    <a:pt x="1280160" y="436098"/>
                  </a:cubicBezTo>
                  <a:cubicBezTo>
                    <a:pt x="1244802" y="542176"/>
                    <a:pt x="1292498" y="411422"/>
                    <a:pt x="1237957" y="520504"/>
                  </a:cubicBezTo>
                  <a:cubicBezTo>
                    <a:pt x="1231325" y="533767"/>
                    <a:pt x="1231519" y="549992"/>
                    <a:pt x="1223890" y="562707"/>
                  </a:cubicBezTo>
                  <a:cubicBezTo>
                    <a:pt x="1217066" y="574080"/>
                    <a:pt x="1204040" y="580486"/>
                    <a:pt x="1195754" y="590843"/>
                  </a:cubicBezTo>
                  <a:cubicBezTo>
                    <a:pt x="1185192" y="604045"/>
                    <a:pt x="1175180" y="617924"/>
                    <a:pt x="1167619" y="633046"/>
                  </a:cubicBezTo>
                  <a:cubicBezTo>
                    <a:pt x="1160987" y="646309"/>
                    <a:pt x="1162655" y="663544"/>
                    <a:pt x="1153551" y="675249"/>
                  </a:cubicBezTo>
                  <a:cubicBezTo>
                    <a:pt x="1065227" y="788808"/>
                    <a:pt x="1098836" y="730276"/>
                    <a:pt x="1026942" y="787791"/>
                  </a:cubicBezTo>
                  <a:cubicBezTo>
                    <a:pt x="1016585" y="796076"/>
                    <a:pt x="1010179" y="809102"/>
                    <a:pt x="998806" y="815926"/>
                  </a:cubicBezTo>
                  <a:cubicBezTo>
                    <a:pt x="986090" y="823555"/>
                    <a:pt x="970671" y="825305"/>
                    <a:pt x="956603" y="829994"/>
                  </a:cubicBezTo>
                  <a:cubicBezTo>
                    <a:pt x="900566" y="914051"/>
                    <a:pt x="961766" y="840963"/>
                    <a:pt x="886265" y="886264"/>
                  </a:cubicBezTo>
                  <a:cubicBezTo>
                    <a:pt x="789715" y="944194"/>
                    <a:pt x="935481" y="888618"/>
                    <a:pt x="815926" y="928467"/>
                  </a:cubicBezTo>
                  <a:cubicBezTo>
                    <a:pt x="766820" y="977574"/>
                    <a:pt x="800374" y="952408"/>
                    <a:pt x="703385" y="984738"/>
                  </a:cubicBezTo>
                  <a:lnTo>
                    <a:pt x="661182" y="998806"/>
                  </a:lnTo>
                  <a:cubicBezTo>
                    <a:pt x="567397" y="994117"/>
                    <a:pt x="473453" y="991940"/>
                    <a:pt x="379828" y="984738"/>
                  </a:cubicBezTo>
                  <a:cubicBezTo>
                    <a:pt x="351389" y="982550"/>
                    <a:pt x="322742" y="978867"/>
                    <a:pt x="295422" y="970671"/>
                  </a:cubicBezTo>
                  <a:cubicBezTo>
                    <a:pt x="262973" y="960936"/>
                    <a:pt x="225202" y="933236"/>
                    <a:pt x="196948" y="914400"/>
                  </a:cubicBezTo>
                  <a:cubicBezTo>
                    <a:pt x="192259" y="900332"/>
                    <a:pt x="190509" y="884913"/>
                    <a:pt x="182880" y="872197"/>
                  </a:cubicBezTo>
                  <a:cubicBezTo>
                    <a:pt x="176056" y="860824"/>
                    <a:pt x="163030" y="854418"/>
                    <a:pt x="154745" y="844061"/>
                  </a:cubicBezTo>
                  <a:cubicBezTo>
                    <a:pt x="83771" y="755342"/>
                    <a:pt x="166400" y="841647"/>
                    <a:pt x="98474" y="773723"/>
                  </a:cubicBezTo>
                  <a:cubicBezTo>
                    <a:pt x="50459" y="629675"/>
                    <a:pt x="98325" y="731334"/>
                    <a:pt x="42203" y="661181"/>
                  </a:cubicBezTo>
                  <a:cubicBezTo>
                    <a:pt x="31641" y="647979"/>
                    <a:pt x="21629" y="634100"/>
                    <a:pt x="14068" y="618978"/>
                  </a:cubicBezTo>
                  <a:cubicBezTo>
                    <a:pt x="7436" y="605715"/>
                    <a:pt x="0" y="576775"/>
                    <a:pt x="0" y="576775"/>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1522" name="任意多边形 20"/>
            <p:cNvSpPr/>
            <p:nvPr/>
          </p:nvSpPr>
          <p:spPr>
            <a:xfrm>
              <a:off x="2346588" y="1949039"/>
              <a:ext cx="438199" cy="1298301"/>
            </a:xfrm>
            <a:custGeom>
              <a:avLst/>
              <a:gdLst/>
              <a:ahLst/>
              <a:cxnLst>
                <a:cxn ang="0">
                  <a:pos x="438199" y="1298301"/>
                </a:cxn>
                <a:cxn ang="0">
                  <a:pos x="395984" y="1284237"/>
                </a:cxn>
                <a:cxn ang="0">
                  <a:pos x="283411" y="1256110"/>
                </a:cxn>
                <a:cxn ang="0">
                  <a:pos x="198981" y="1227982"/>
                </a:cxn>
                <a:cxn ang="0">
                  <a:pos x="156766" y="1199856"/>
                </a:cxn>
                <a:cxn ang="0">
                  <a:pos x="128623" y="1157665"/>
                </a:cxn>
                <a:cxn ang="0">
                  <a:pos x="100479" y="1129538"/>
                </a:cxn>
                <a:cxn ang="0">
                  <a:pos x="44193" y="1002965"/>
                </a:cxn>
                <a:cxn ang="0">
                  <a:pos x="58264" y="820137"/>
                </a:cxn>
                <a:cxn ang="0">
                  <a:pos x="72336" y="763884"/>
                </a:cxn>
                <a:cxn ang="0">
                  <a:pos x="114551" y="637310"/>
                </a:cxn>
                <a:cxn ang="0">
                  <a:pos x="142694" y="552929"/>
                </a:cxn>
                <a:cxn ang="0">
                  <a:pos x="156766" y="510738"/>
                </a:cxn>
                <a:cxn ang="0">
                  <a:pos x="198981" y="482611"/>
                </a:cxn>
                <a:cxn ang="0">
                  <a:pos x="255268" y="370102"/>
                </a:cxn>
                <a:cxn ang="0">
                  <a:pos x="269340" y="327911"/>
                </a:cxn>
                <a:cxn ang="0">
                  <a:pos x="297483" y="215403"/>
                </a:cxn>
                <a:cxn ang="0">
                  <a:pos x="339697" y="88829"/>
                </a:cxn>
                <a:cxn ang="0">
                  <a:pos x="353769" y="46638"/>
                </a:cxn>
                <a:cxn ang="0">
                  <a:pos x="381912" y="4448"/>
                </a:cxn>
              </a:cxnLst>
              <a:rect l="0" t="0" r="0" b="0"/>
              <a:pathLst>
                <a:path w="438076" h="1298677">
                  <a:moveTo>
                    <a:pt x="438076" y="1298677"/>
                  </a:moveTo>
                  <a:cubicBezTo>
                    <a:pt x="424008" y="1293988"/>
                    <a:pt x="410179" y="1288511"/>
                    <a:pt x="395873" y="1284609"/>
                  </a:cubicBezTo>
                  <a:cubicBezTo>
                    <a:pt x="358567" y="1274435"/>
                    <a:pt x="320015" y="1268702"/>
                    <a:pt x="283331" y="1256474"/>
                  </a:cubicBezTo>
                  <a:cubicBezTo>
                    <a:pt x="255196" y="1247095"/>
                    <a:pt x="223601" y="1244789"/>
                    <a:pt x="198925" y="1228338"/>
                  </a:cubicBezTo>
                  <a:lnTo>
                    <a:pt x="156722" y="1200203"/>
                  </a:lnTo>
                  <a:cubicBezTo>
                    <a:pt x="147344" y="1186135"/>
                    <a:pt x="139149" y="1171202"/>
                    <a:pt x="128587" y="1158000"/>
                  </a:cubicBezTo>
                  <a:cubicBezTo>
                    <a:pt x="120301" y="1147643"/>
                    <a:pt x="106382" y="1141728"/>
                    <a:pt x="100451" y="1129865"/>
                  </a:cubicBezTo>
                  <a:cubicBezTo>
                    <a:pt x="0" y="928962"/>
                    <a:pt x="126945" y="1127403"/>
                    <a:pt x="44181" y="1003255"/>
                  </a:cubicBezTo>
                  <a:cubicBezTo>
                    <a:pt x="48870" y="942295"/>
                    <a:pt x="51104" y="881096"/>
                    <a:pt x="58248" y="820375"/>
                  </a:cubicBezTo>
                  <a:cubicBezTo>
                    <a:pt x="60507" y="801173"/>
                    <a:pt x="66760" y="782624"/>
                    <a:pt x="72316" y="764105"/>
                  </a:cubicBezTo>
                  <a:cubicBezTo>
                    <a:pt x="72330" y="764058"/>
                    <a:pt x="107477" y="658620"/>
                    <a:pt x="114519" y="637495"/>
                  </a:cubicBezTo>
                  <a:lnTo>
                    <a:pt x="142654" y="553089"/>
                  </a:lnTo>
                  <a:cubicBezTo>
                    <a:pt x="147343" y="539021"/>
                    <a:pt x="144384" y="519111"/>
                    <a:pt x="156722" y="510886"/>
                  </a:cubicBezTo>
                  <a:lnTo>
                    <a:pt x="198925" y="482751"/>
                  </a:lnTo>
                  <a:cubicBezTo>
                    <a:pt x="231255" y="385762"/>
                    <a:pt x="206090" y="419316"/>
                    <a:pt x="255196" y="370209"/>
                  </a:cubicBezTo>
                  <a:cubicBezTo>
                    <a:pt x="259885" y="356141"/>
                    <a:pt x="265362" y="342312"/>
                    <a:pt x="269264" y="328006"/>
                  </a:cubicBezTo>
                  <a:cubicBezTo>
                    <a:pt x="279438" y="290700"/>
                    <a:pt x="285171" y="252149"/>
                    <a:pt x="297399" y="215465"/>
                  </a:cubicBezTo>
                  <a:lnTo>
                    <a:pt x="339602" y="88855"/>
                  </a:lnTo>
                  <a:lnTo>
                    <a:pt x="353670" y="46652"/>
                  </a:lnTo>
                  <a:cubicBezTo>
                    <a:pt x="369220" y="0"/>
                    <a:pt x="352908" y="4449"/>
                    <a:pt x="381805" y="4449"/>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1523" name="任意多边形 21"/>
            <p:cNvSpPr/>
            <p:nvPr/>
          </p:nvSpPr>
          <p:spPr>
            <a:xfrm>
              <a:off x="3080095" y="1923644"/>
              <a:ext cx="971659" cy="1634780"/>
            </a:xfrm>
            <a:custGeom>
              <a:avLst/>
              <a:gdLst/>
              <a:ahLst/>
              <a:cxnLst>
                <a:cxn ang="0">
                  <a:pos x="0" y="1337739"/>
                </a:cxn>
                <a:cxn ang="0">
                  <a:pos x="14082" y="1379936"/>
                </a:cxn>
                <a:cxn ang="0">
                  <a:pos x="42247" y="1408068"/>
                </a:cxn>
                <a:cxn ang="0">
                  <a:pos x="98574" y="1520595"/>
                </a:cxn>
                <a:cxn ang="0">
                  <a:pos x="112657" y="1562792"/>
                </a:cxn>
                <a:cxn ang="0">
                  <a:pos x="154903" y="1576858"/>
                </a:cxn>
                <a:cxn ang="0">
                  <a:pos x="225313" y="1619055"/>
                </a:cxn>
                <a:cxn ang="0">
                  <a:pos x="366132" y="1604990"/>
                </a:cxn>
                <a:cxn ang="0">
                  <a:pos x="492871" y="1548726"/>
                </a:cxn>
                <a:cxn ang="0">
                  <a:pos x="535117" y="1534660"/>
                </a:cxn>
                <a:cxn ang="0">
                  <a:pos x="563281" y="1492463"/>
                </a:cxn>
                <a:cxn ang="0">
                  <a:pos x="619609" y="1478396"/>
                </a:cxn>
                <a:cxn ang="0">
                  <a:pos x="661855" y="1464331"/>
                </a:cxn>
                <a:cxn ang="0">
                  <a:pos x="760429" y="1394002"/>
                </a:cxn>
                <a:cxn ang="0">
                  <a:pos x="802675" y="1351804"/>
                </a:cxn>
                <a:cxn ang="0">
                  <a:pos x="844921" y="1323673"/>
                </a:cxn>
                <a:cxn ang="0">
                  <a:pos x="859003" y="1281475"/>
                </a:cxn>
                <a:cxn ang="0">
                  <a:pos x="887167" y="1253343"/>
                </a:cxn>
                <a:cxn ang="0">
                  <a:pos x="915331" y="1168948"/>
                </a:cxn>
                <a:cxn ang="0">
                  <a:pos x="957578" y="1084553"/>
                </a:cxn>
                <a:cxn ang="0">
                  <a:pos x="971659" y="957961"/>
                </a:cxn>
                <a:cxn ang="0">
                  <a:pos x="957578" y="479721"/>
                </a:cxn>
                <a:cxn ang="0">
                  <a:pos x="929413" y="395326"/>
                </a:cxn>
                <a:cxn ang="0">
                  <a:pos x="915331" y="353129"/>
                </a:cxn>
                <a:cxn ang="0">
                  <a:pos x="901249" y="310931"/>
                </a:cxn>
                <a:cxn ang="0">
                  <a:pos x="844921" y="240603"/>
                </a:cxn>
                <a:cxn ang="0">
                  <a:pos x="746347" y="156207"/>
                </a:cxn>
                <a:cxn ang="0">
                  <a:pos x="661855" y="99944"/>
                </a:cxn>
                <a:cxn ang="0">
                  <a:pos x="633691" y="71812"/>
                </a:cxn>
                <a:cxn ang="0">
                  <a:pos x="549198" y="43680"/>
                </a:cxn>
                <a:cxn ang="0">
                  <a:pos x="521035" y="15548"/>
                </a:cxn>
                <a:cxn ang="0">
                  <a:pos x="464707" y="1483"/>
                </a:cxn>
              </a:cxnLst>
              <a:rect l="0" t="0" r="0" b="0"/>
              <a:pathLst>
                <a:path w="970671" h="1634994">
                  <a:moveTo>
                    <a:pt x="0" y="1337914"/>
                  </a:moveTo>
                  <a:cubicBezTo>
                    <a:pt x="4689" y="1351982"/>
                    <a:pt x="6439" y="1367402"/>
                    <a:pt x="14068" y="1380117"/>
                  </a:cubicBezTo>
                  <a:cubicBezTo>
                    <a:pt x="20892" y="1391490"/>
                    <a:pt x="36272" y="1396389"/>
                    <a:pt x="42204" y="1408252"/>
                  </a:cubicBezTo>
                  <a:cubicBezTo>
                    <a:pt x="106866" y="1537574"/>
                    <a:pt x="34909" y="1457227"/>
                    <a:pt x="98474" y="1520794"/>
                  </a:cubicBezTo>
                  <a:cubicBezTo>
                    <a:pt x="103163" y="1534862"/>
                    <a:pt x="102056" y="1552512"/>
                    <a:pt x="112542" y="1562997"/>
                  </a:cubicBezTo>
                  <a:cubicBezTo>
                    <a:pt x="123027" y="1573482"/>
                    <a:pt x="142030" y="1569435"/>
                    <a:pt x="154745" y="1577064"/>
                  </a:cubicBezTo>
                  <a:cubicBezTo>
                    <a:pt x="251295" y="1634994"/>
                    <a:pt x="105529" y="1579418"/>
                    <a:pt x="225084" y="1619267"/>
                  </a:cubicBezTo>
                  <a:cubicBezTo>
                    <a:pt x="271976" y="1614578"/>
                    <a:pt x="319441" y="1613885"/>
                    <a:pt x="365760" y="1605200"/>
                  </a:cubicBezTo>
                  <a:cubicBezTo>
                    <a:pt x="481896" y="1583425"/>
                    <a:pt x="416546" y="1586841"/>
                    <a:pt x="492370" y="1548929"/>
                  </a:cubicBezTo>
                  <a:cubicBezTo>
                    <a:pt x="505633" y="1542297"/>
                    <a:pt x="520505" y="1539550"/>
                    <a:pt x="534573" y="1534861"/>
                  </a:cubicBezTo>
                  <a:cubicBezTo>
                    <a:pt x="543951" y="1520793"/>
                    <a:pt x="548640" y="1502036"/>
                    <a:pt x="562708" y="1492658"/>
                  </a:cubicBezTo>
                  <a:cubicBezTo>
                    <a:pt x="578795" y="1481933"/>
                    <a:pt x="600389" y="1483901"/>
                    <a:pt x="618979" y="1478590"/>
                  </a:cubicBezTo>
                  <a:cubicBezTo>
                    <a:pt x="633237" y="1474516"/>
                    <a:pt x="647114" y="1469212"/>
                    <a:pt x="661182" y="1464523"/>
                  </a:cubicBezTo>
                  <a:cubicBezTo>
                    <a:pt x="727938" y="1397767"/>
                    <a:pt x="692288" y="1416641"/>
                    <a:pt x="759656" y="1394184"/>
                  </a:cubicBezTo>
                  <a:cubicBezTo>
                    <a:pt x="773724" y="1380116"/>
                    <a:pt x="786575" y="1364717"/>
                    <a:pt x="801859" y="1351981"/>
                  </a:cubicBezTo>
                  <a:cubicBezTo>
                    <a:pt x="814847" y="1341157"/>
                    <a:pt x="833500" y="1337048"/>
                    <a:pt x="844062" y="1323846"/>
                  </a:cubicBezTo>
                  <a:cubicBezTo>
                    <a:pt x="853325" y="1312267"/>
                    <a:pt x="850501" y="1294359"/>
                    <a:pt x="858130" y="1281643"/>
                  </a:cubicBezTo>
                  <a:cubicBezTo>
                    <a:pt x="864954" y="1270270"/>
                    <a:pt x="876887" y="1262886"/>
                    <a:pt x="886265" y="1253507"/>
                  </a:cubicBezTo>
                  <a:cubicBezTo>
                    <a:pt x="895643" y="1225372"/>
                    <a:pt x="897949" y="1193777"/>
                    <a:pt x="914400" y="1169101"/>
                  </a:cubicBezTo>
                  <a:cubicBezTo>
                    <a:pt x="950762" y="1114560"/>
                    <a:pt x="937189" y="1142938"/>
                    <a:pt x="956604" y="1084695"/>
                  </a:cubicBezTo>
                  <a:cubicBezTo>
                    <a:pt x="961293" y="1042492"/>
                    <a:pt x="970671" y="1000549"/>
                    <a:pt x="970671" y="958086"/>
                  </a:cubicBezTo>
                  <a:cubicBezTo>
                    <a:pt x="970671" y="798583"/>
                    <a:pt x="968533" y="638840"/>
                    <a:pt x="956604" y="479784"/>
                  </a:cubicBezTo>
                  <a:cubicBezTo>
                    <a:pt x="954386" y="450210"/>
                    <a:pt x="937847" y="423513"/>
                    <a:pt x="928468" y="395378"/>
                  </a:cubicBezTo>
                  <a:lnTo>
                    <a:pt x="914400" y="353175"/>
                  </a:lnTo>
                  <a:cubicBezTo>
                    <a:pt x="909711" y="339107"/>
                    <a:pt x="910819" y="321457"/>
                    <a:pt x="900333" y="310972"/>
                  </a:cubicBezTo>
                  <a:cubicBezTo>
                    <a:pt x="804567" y="215210"/>
                    <a:pt x="950524" y="364840"/>
                    <a:pt x="844062" y="240634"/>
                  </a:cubicBezTo>
                  <a:cubicBezTo>
                    <a:pt x="759531" y="142014"/>
                    <a:pt x="820254" y="218450"/>
                    <a:pt x="745588" y="156227"/>
                  </a:cubicBezTo>
                  <a:cubicBezTo>
                    <a:pt x="675339" y="97685"/>
                    <a:pt x="735348" y="124678"/>
                    <a:pt x="661182" y="99957"/>
                  </a:cubicBezTo>
                  <a:cubicBezTo>
                    <a:pt x="651804" y="90578"/>
                    <a:pt x="644910" y="77752"/>
                    <a:pt x="633047" y="71821"/>
                  </a:cubicBezTo>
                  <a:cubicBezTo>
                    <a:pt x="606521" y="58558"/>
                    <a:pt x="548640" y="43686"/>
                    <a:pt x="548640" y="43686"/>
                  </a:cubicBezTo>
                  <a:cubicBezTo>
                    <a:pt x="539262" y="34307"/>
                    <a:pt x="531878" y="22374"/>
                    <a:pt x="520505" y="15550"/>
                  </a:cubicBezTo>
                  <a:cubicBezTo>
                    <a:pt x="494589" y="0"/>
                    <a:pt x="486573" y="1483"/>
                    <a:pt x="464234" y="1483"/>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1524" name="任意多边形 22"/>
            <p:cNvSpPr/>
            <p:nvPr/>
          </p:nvSpPr>
          <p:spPr>
            <a:xfrm>
              <a:off x="0" y="279341"/>
              <a:ext cx="731919" cy="2236315"/>
            </a:xfrm>
            <a:custGeom>
              <a:avLst/>
              <a:gdLst/>
              <a:ahLst/>
              <a:cxnLst>
                <a:cxn ang="0">
                  <a:pos x="731919" y="2236315"/>
                </a:cxn>
                <a:cxn ang="0">
                  <a:pos x="464487" y="2222250"/>
                </a:cxn>
                <a:cxn ang="0">
                  <a:pos x="365960" y="2194120"/>
                </a:cxn>
                <a:cxn ang="0">
                  <a:pos x="351884" y="2151926"/>
                </a:cxn>
                <a:cxn ang="0">
                  <a:pos x="323733" y="2123796"/>
                </a:cxn>
                <a:cxn ang="0">
                  <a:pos x="309658" y="2067537"/>
                </a:cxn>
                <a:cxn ang="0">
                  <a:pos x="281507" y="2039406"/>
                </a:cxn>
                <a:cxn ang="0">
                  <a:pos x="253356" y="1997212"/>
                </a:cxn>
                <a:cxn ang="0">
                  <a:pos x="211130" y="1912823"/>
                </a:cxn>
                <a:cxn ang="0">
                  <a:pos x="182980" y="1828434"/>
                </a:cxn>
                <a:cxn ang="0">
                  <a:pos x="168904" y="1786239"/>
                </a:cxn>
                <a:cxn ang="0">
                  <a:pos x="154828" y="1729979"/>
                </a:cxn>
                <a:cxn ang="0">
                  <a:pos x="126678" y="1645590"/>
                </a:cxn>
                <a:cxn ang="0">
                  <a:pos x="98528" y="1603396"/>
                </a:cxn>
                <a:cxn ang="0">
                  <a:pos x="70376" y="1490876"/>
                </a:cxn>
                <a:cxn ang="0">
                  <a:pos x="42226" y="1378358"/>
                </a:cxn>
                <a:cxn ang="0">
                  <a:pos x="14076" y="1279904"/>
                </a:cxn>
                <a:cxn ang="0">
                  <a:pos x="0" y="1181449"/>
                </a:cxn>
                <a:cxn ang="0">
                  <a:pos x="14076" y="309427"/>
                </a:cxn>
                <a:cxn ang="0">
                  <a:pos x="42226" y="225038"/>
                </a:cxn>
                <a:cxn ang="0">
                  <a:pos x="126678" y="112518"/>
                </a:cxn>
                <a:cxn ang="0">
                  <a:pos x="168904" y="84389"/>
                </a:cxn>
                <a:cxn ang="0">
                  <a:pos x="211130" y="70324"/>
                </a:cxn>
                <a:cxn ang="0">
                  <a:pos x="267432" y="0"/>
                </a:cxn>
              </a:cxnLst>
              <a:rect l="0" t="0" r="0" b="0"/>
              <a:pathLst>
                <a:path w="731520" h="2236763">
                  <a:moveTo>
                    <a:pt x="731520" y="2236763"/>
                  </a:moveTo>
                  <a:cubicBezTo>
                    <a:pt x="642425" y="2232074"/>
                    <a:pt x="553117" y="2230424"/>
                    <a:pt x="464234" y="2222695"/>
                  </a:cubicBezTo>
                  <a:cubicBezTo>
                    <a:pt x="440339" y="2220617"/>
                    <a:pt x="390441" y="2202786"/>
                    <a:pt x="365760" y="2194560"/>
                  </a:cubicBezTo>
                  <a:cubicBezTo>
                    <a:pt x="361071" y="2180492"/>
                    <a:pt x="359321" y="2165073"/>
                    <a:pt x="351692" y="2152357"/>
                  </a:cubicBezTo>
                  <a:cubicBezTo>
                    <a:pt x="344868" y="2140984"/>
                    <a:pt x="329488" y="2136084"/>
                    <a:pt x="323557" y="2124221"/>
                  </a:cubicBezTo>
                  <a:cubicBezTo>
                    <a:pt x="314911" y="2106928"/>
                    <a:pt x="318135" y="2085244"/>
                    <a:pt x="309489" y="2067951"/>
                  </a:cubicBezTo>
                  <a:cubicBezTo>
                    <a:pt x="303558" y="2056088"/>
                    <a:pt x="289639" y="2050172"/>
                    <a:pt x="281354" y="2039815"/>
                  </a:cubicBezTo>
                  <a:cubicBezTo>
                    <a:pt x="270792" y="2026613"/>
                    <a:pt x="262597" y="2011680"/>
                    <a:pt x="253218" y="1997612"/>
                  </a:cubicBezTo>
                  <a:cubicBezTo>
                    <a:pt x="201920" y="1843709"/>
                    <a:pt x="283732" y="2076817"/>
                    <a:pt x="211015" y="1913206"/>
                  </a:cubicBezTo>
                  <a:cubicBezTo>
                    <a:pt x="198970" y="1886105"/>
                    <a:pt x="192258" y="1856935"/>
                    <a:pt x="182880" y="1828800"/>
                  </a:cubicBezTo>
                  <a:cubicBezTo>
                    <a:pt x="178191" y="1814732"/>
                    <a:pt x="172409" y="1800983"/>
                    <a:pt x="168812" y="1786597"/>
                  </a:cubicBezTo>
                  <a:cubicBezTo>
                    <a:pt x="164123" y="1767840"/>
                    <a:pt x="160300" y="1748845"/>
                    <a:pt x="154744" y="1730326"/>
                  </a:cubicBezTo>
                  <a:cubicBezTo>
                    <a:pt x="146222" y="1701920"/>
                    <a:pt x="143060" y="1670596"/>
                    <a:pt x="126609" y="1645920"/>
                  </a:cubicBezTo>
                  <a:cubicBezTo>
                    <a:pt x="117231" y="1631852"/>
                    <a:pt x="106035" y="1618839"/>
                    <a:pt x="98474" y="1603717"/>
                  </a:cubicBezTo>
                  <a:cubicBezTo>
                    <a:pt x="83106" y="1572981"/>
                    <a:pt x="77218" y="1520988"/>
                    <a:pt x="70338" y="1491175"/>
                  </a:cubicBezTo>
                  <a:cubicBezTo>
                    <a:pt x="61643" y="1453497"/>
                    <a:pt x="51581" y="1416148"/>
                    <a:pt x="42203" y="1378634"/>
                  </a:cubicBezTo>
                  <a:cubicBezTo>
                    <a:pt x="24540" y="1307981"/>
                    <a:pt x="34248" y="1340702"/>
                    <a:pt x="14068" y="1280160"/>
                  </a:cubicBezTo>
                  <a:cubicBezTo>
                    <a:pt x="9379" y="1247335"/>
                    <a:pt x="0" y="1214844"/>
                    <a:pt x="0" y="1181686"/>
                  </a:cubicBezTo>
                  <a:cubicBezTo>
                    <a:pt x="0" y="890916"/>
                    <a:pt x="1252" y="599977"/>
                    <a:pt x="14068" y="309489"/>
                  </a:cubicBezTo>
                  <a:cubicBezTo>
                    <a:pt x="15375" y="279861"/>
                    <a:pt x="25752" y="249759"/>
                    <a:pt x="42203" y="225083"/>
                  </a:cubicBezTo>
                  <a:cubicBezTo>
                    <a:pt x="67914" y="186517"/>
                    <a:pt x="89436" y="142279"/>
                    <a:pt x="126609" y="112541"/>
                  </a:cubicBezTo>
                  <a:cubicBezTo>
                    <a:pt x="139811" y="101979"/>
                    <a:pt x="153690" y="91967"/>
                    <a:pt x="168812" y="84406"/>
                  </a:cubicBezTo>
                  <a:cubicBezTo>
                    <a:pt x="182075" y="77774"/>
                    <a:pt x="196947" y="75027"/>
                    <a:pt x="211015" y="70338"/>
                  </a:cubicBezTo>
                  <a:cubicBezTo>
                    <a:pt x="270602" y="10751"/>
                    <a:pt x="267286" y="40593"/>
                    <a:pt x="267286" y="0"/>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grpSp>
      <p:sp>
        <p:nvSpPr>
          <p:cNvPr id="3" name="椭圆 1"/>
          <p:cNvSpPr>
            <a:spLocks noChangeArrowheads="1"/>
          </p:cNvSpPr>
          <p:nvPr/>
        </p:nvSpPr>
        <p:spPr bwMode="auto">
          <a:xfrm>
            <a:off x="2916368" y="1959769"/>
            <a:ext cx="1330207" cy="785812"/>
          </a:xfrm>
          <a:prstGeom prst="ellipse">
            <a:avLst/>
          </a:prstGeom>
          <a:solidFill>
            <a:schemeClr val="accent1">
              <a:alpha val="10196"/>
            </a:schemeClr>
          </a:solidFill>
          <a:ln w="19050" algn="ctr">
            <a:solidFill>
              <a:schemeClr val="accent1">
                <a:lumMod val="40000"/>
                <a:lumOff val="60000"/>
              </a:schemeClr>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9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2210196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969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sp>
        <p:nvSpPr>
          <p:cNvPr id="4" name="文本框 3"/>
          <p:cNvSpPr txBox="1"/>
          <p:nvPr/>
        </p:nvSpPr>
        <p:spPr>
          <a:xfrm>
            <a:off x="-84532" y="1224764"/>
            <a:ext cx="861772" cy="23820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dirty="0">
                <a:ln>
                  <a:noFill/>
                </a:ln>
                <a:solidFill>
                  <a:srgbClr val="FF0000"/>
                </a:solidFill>
                <a:effectLst/>
                <a:uFillTx/>
                <a:sym typeface="Arial" panose="020B0604020202020204"/>
              </a:rPr>
              <a:t>明 确 目 标</a:t>
            </a:r>
            <a:endParaRPr kumimoji="0" lang="zh-CN" altLang="en-US" sz="1800" b="0" i="0" u="none" strike="noStrike" cap="none" spc="0" normalizeH="0" baseline="0" dirty="0">
              <a:ln>
                <a:noFill/>
              </a:ln>
              <a:solidFill>
                <a:srgbClr val="000000"/>
              </a:solidFill>
              <a:effectLst/>
              <a:uFillTx/>
              <a:latin typeface="Arial" panose="020B0604020202020204"/>
              <a:ea typeface="Arial" panose="020B0604020202020204"/>
              <a:cs typeface="Arial" panose="020B0604020202020204"/>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dirty="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8" name="文本框 7"/>
          <p:cNvSpPr txBox="1"/>
          <p:nvPr/>
        </p:nvSpPr>
        <p:spPr>
          <a:xfrm>
            <a:off x="731521" y="893747"/>
            <a:ext cx="8306435" cy="305236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indent="0" eaLnBrk="1" fontAlgn="auto" latinLnBrk="0" hangingPunct="1">
              <a:lnSpc>
                <a:spcPct val="200000"/>
              </a:lnSpc>
              <a:buFont typeface="+mj-lt"/>
              <a:buNone/>
            </a:pPr>
            <a:r>
              <a:rPr sz="2400" b="1">
                <a:latin typeface="宋体" panose="02010600030101010101" pitchFamily="2" charset="-122"/>
                <a:ea typeface="宋体" panose="02010600030101010101" pitchFamily="2" charset="-122"/>
                <a:sym typeface="+mn-ea"/>
              </a:rPr>
              <a:t>(1)会测算小灯泡的实际功率和额定功率。</a:t>
            </a:r>
          </a:p>
          <a:p>
            <a:pPr marL="0" indent="0" eaLnBrk="1" fontAlgn="auto" latinLnBrk="0" hangingPunct="1">
              <a:lnSpc>
                <a:spcPct val="200000"/>
              </a:lnSpc>
              <a:buFont typeface="+mj-lt"/>
              <a:buNone/>
            </a:pPr>
            <a:r>
              <a:rPr sz="2400" b="1">
                <a:latin typeface="宋体" panose="02010600030101010101" pitchFamily="2" charset="-122"/>
                <a:ea typeface="宋体" panose="02010600030101010101" pitchFamily="2" charset="-122"/>
                <a:sym typeface="+mn-ea"/>
              </a:rPr>
              <a:t>(2)在实验过程中，巩固电流表、电压表和滑动变阻器的操作技能。</a:t>
            </a:r>
          </a:p>
          <a:p>
            <a:pPr marL="0" indent="0" eaLnBrk="1" fontAlgn="auto" latinLnBrk="0" hangingPunct="1">
              <a:lnSpc>
                <a:spcPct val="200000"/>
              </a:lnSpc>
              <a:buFont typeface="+mj-lt"/>
              <a:buNone/>
            </a:pPr>
            <a:r>
              <a:rPr sz="2400" b="1">
                <a:latin typeface="宋体" panose="02010600030101010101" pitchFamily="2" charset="-122"/>
                <a:ea typeface="宋体" panose="02010600030101010101" pitchFamily="2" charset="-122"/>
                <a:sym typeface="+mn-ea"/>
              </a:rPr>
              <a:t>(3)通过实验，知道小灯泡的电功率随它两端电压的变化规律</a:t>
            </a:r>
          </a:p>
        </p:txBody>
      </p:sp>
    </p:spTree>
    <p:extLst>
      <p:ext uri="{BB962C8B-B14F-4D97-AF65-F5344CB8AC3E}">
        <p14:creationId xmlns:p14="http://schemas.microsoft.com/office/powerpoint/2010/main" val="2232904466"/>
      </p:ext>
    </p:extLst>
  </p:cSld>
  <p:clrMapOvr>
    <a:masterClrMapping/>
  </p:clrMapOvr>
  <p:transition spd="slow" advClick="0" advTm="2000">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p:nvPr/>
        </p:nvSpPr>
        <p:spPr>
          <a:xfrm>
            <a:off x="325121" y="617475"/>
            <a:ext cx="7750175" cy="872740"/>
          </a:xfrm>
          <a:prstGeom prst="rect">
            <a:avLst/>
          </a:prstGeom>
          <a:noFill/>
          <a:ln w="9525">
            <a:noFill/>
          </a:ln>
        </p:spPr>
        <p:txBody>
          <a:bodyPr wrap="square">
            <a:spAutoFit/>
          </a:bodyPr>
          <a:lstStyle/>
          <a:p>
            <a:pPr>
              <a:lnSpc>
                <a:spcPct val="130000"/>
              </a:lnSpc>
            </a:pPr>
            <a:r>
              <a:rPr lang="zh-CN" altLang="en-US" sz="1945" dirty="0">
                <a:latin typeface="Times New Roman" panose="02020603050405020304" charset="0"/>
              </a:rPr>
              <a:t>（</a:t>
            </a:r>
            <a:r>
              <a:rPr lang="en-US" altLang="zh-CN" sz="1945" dirty="0">
                <a:latin typeface="Times New Roman" panose="02020603050405020304" charset="0"/>
              </a:rPr>
              <a:t>2</a:t>
            </a:r>
            <a:r>
              <a:rPr lang="zh-CN" altLang="en-US" sz="1945" dirty="0">
                <a:latin typeface="Times New Roman" panose="02020603050405020304" charset="0"/>
              </a:rPr>
              <a:t>）</a:t>
            </a:r>
            <a:r>
              <a:rPr lang="en-US" altLang="zh-CN" sz="1945" dirty="0">
                <a:latin typeface="Times New Roman" panose="02020603050405020304" charset="0"/>
              </a:rPr>
              <a:t> </a:t>
            </a:r>
            <a:r>
              <a:rPr lang="zh-CN" altLang="en-US" sz="1945" dirty="0">
                <a:latin typeface="Times New Roman" panose="02020603050405020304" charset="0"/>
              </a:rPr>
              <a:t>闭合开关后，发现灯泡不亮，电压表有示数，电流表无示数，则电路中可能出现的故障是</a:t>
            </a:r>
            <a:r>
              <a:rPr lang="en-US" altLang="zh-CN" sz="1945" dirty="0">
                <a:latin typeface="Times New Roman" panose="02020603050405020304" charset="0"/>
              </a:rPr>
              <a:t>_________</a:t>
            </a:r>
            <a:r>
              <a:rPr lang="zh-CN" altLang="en-US" sz="1945" dirty="0">
                <a:latin typeface="Times New Roman" panose="02020603050405020304" charset="0"/>
              </a:rPr>
              <a:t>。</a:t>
            </a:r>
          </a:p>
        </p:txBody>
      </p:sp>
      <p:sp>
        <p:nvSpPr>
          <p:cNvPr id="28675" name="Text Box 10"/>
          <p:cNvSpPr txBox="1"/>
          <p:nvPr/>
        </p:nvSpPr>
        <p:spPr>
          <a:xfrm>
            <a:off x="3465477" y="1043283"/>
            <a:ext cx="1251820" cy="392128"/>
          </a:xfrm>
          <a:prstGeom prst="rect">
            <a:avLst/>
          </a:prstGeom>
          <a:noFill/>
          <a:ln w="9525">
            <a:noFill/>
          </a:ln>
        </p:spPr>
        <p:txBody>
          <a:bodyPr>
            <a:spAutoFit/>
          </a:bodyPr>
          <a:lstStyle/>
          <a:p>
            <a:r>
              <a:rPr lang="zh-CN" altLang="en-US" sz="1945" dirty="0">
                <a:solidFill>
                  <a:srgbClr val="FF0000"/>
                </a:solidFill>
                <a:latin typeface="黑体" panose="02010609060101010101" pitchFamily="49" charset="-122"/>
                <a:ea typeface="黑体" panose="02010609060101010101" pitchFamily="49" charset="-122"/>
              </a:rPr>
              <a:t>灯泡断路</a:t>
            </a:r>
          </a:p>
        </p:txBody>
      </p:sp>
      <p:grpSp>
        <p:nvGrpSpPr>
          <p:cNvPr id="22532" name="Group 33"/>
          <p:cNvGrpSpPr/>
          <p:nvPr/>
        </p:nvGrpSpPr>
        <p:grpSpPr>
          <a:xfrm>
            <a:off x="2934184" y="1783556"/>
            <a:ext cx="3928863" cy="2652713"/>
            <a:chOff x="0" y="0"/>
            <a:chExt cx="5360001" cy="3593342"/>
          </a:xfrm>
        </p:grpSpPr>
        <p:pic>
          <p:nvPicPr>
            <p:cNvPr id="22534" name="Picture 3" descr="H:\2\人教教参资源\九\图\铡刀开关.JPG"/>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2005410" y="375784"/>
              <a:ext cx="1129418" cy="720855"/>
            </a:xfrm>
            <a:prstGeom prst="rect">
              <a:avLst/>
            </a:prstGeom>
            <a:noFill/>
            <a:ln w="9525">
              <a:noFill/>
            </a:ln>
          </p:spPr>
        </p:pic>
        <p:pic>
          <p:nvPicPr>
            <p:cNvPr id="22535" name="Picture 4" descr="H:\2\人教教参资源\九\ppt\16\16-4-2.JPG"/>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127306" y="0"/>
              <a:ext cx="1745784" cy="905178"/>
            </a:xfrm>
            <a:prstGeom prst="rect">
              <a:avLst/>
            </a:prstGeom>
            <a:noFill/>
            <a:ln w="9525">
              <a:noFill/>
            </a:ln>
          </p:spPr>
        </p:pic>
        <p:pic>
          <p:nvPicPr>
            <p:cNvPr id="22536" name="Picture 5" descr="H:\2\人教教参资源\九\图\小灯泡.JPG"/>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2539574" y="1368152"/>
              <a:ext cx="1203382" cy="839432"/>
            </a:xfrm>
            <a:prstGeom prst="rect">
              <a:avLst/>
            </a:prstGeom>
            <a:noFill/>
            <a:ln w="9525">
              <a:noFill/>
            </a:ln>
          </p:spPr>
        </p:pic>
        <p:pic>
          <p:nvPicPr>
            <p:cNvPr id="22537" name="Picture 6" descr="H:\2\人教教参资源\九\图\电流表.JPG"/>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451342" y="1584176"/>
              <a:ext cx="1088326" cy="1287912"/>
            </a:xfrm>
            <a:prstGeom prst="rect">
              <a:avLst/>
            </a:prstGeom>
            <a:noFill/>
            <a:ln w="9525">
              <a:noFill/>
            </a:ln>
          </p:spPr>
        </p:pic>
        <p:pic>
          <p:nvPicPr>
            <p:cNvPr id="22538" name="Picture 7" descr="H:\2\人教教参资源\九\图\电压表.JPG"/>
            <p:cNvPicPr>
              <a:picLocks noChangeAspect="1"/>
            </p:cNvPicPr>
            <p:nvPr/>
          </p:nvPicPr>
          <p:blipFill>
            <a:blip r:embed="rId6" cstate="print">
              <a:clrChange>
                <a:clrFrom>
                  <a:srgbClr val="FFFFFF">
                    <a:alpha val="100000"/>
                  </a:srgbClr>
                </a:clrFrom>
                <a:clrTo>
                  <a:srgbClr val="FFFFFF">
                    <a:alpha val="100000"/>
                    <a:alpha val="0"/>
                  </a:srgbClr>
                </a:clrTo>
              </a:clrChange>
            </a:blip>
            <a:stretch>
              <a:fillRect/>
            </a:stretch>
          </p:blipFill>
          <p:spPr>
            <a:xfrm>
              <a:off x="2431562" y="2304256"/>
              <a:ext cx="1266779" cy="1289086"/>
            </a:xfrm>
            <a:prstGeom prst="rect">
              <a:avLst/>
            </a:prstGeom>
            <a:noFill/>
            <a:ln w="9525">
              <a:noFill/>
            </a:ln>
          </p:spPr>
        </p:pic>
        <p:pic>
          <p:nvPicPr>
            <p:cNvPr id="22539" name="Picture 10" descr="H:\2\人教教参资源\九\图\电池组.JPG"/>
            <p:cNvPicPr>
              <a:picLocks noChangeAspect="1"/>
            </p:cNvPicPr>
            <p:nvPr/>
          </p:nvPicPr>
          <p:blipFill>
            <a:blip r:embed="rId7" cstate="print">
              <a:clrChange>
                <a:clrFrom>
                  <a:srgbClr val="FFFFFF">
                    <a:alpha val="100000"/>
                  </a:srgbClr>
                </a:clrFrom>
                <a:clrTo>
                  <a:srgbClr val="FFFFFF">
                    <a:alpha val="100000"/>
                    <a:alpha val="0"/>
                  </a:srgbClr>
                </a:clrTo>
              </a:clrChange>
            </a:blip>
            <a:stretch>
              <a:fillRect/>
            </a:stretch>
          </p:blipFill>
          <p:spPr>
            <a:xfrm>
              <a:off x="3799714" y="720080"/>
              <a:ext cx="1560287" cy="615192"/>
            </a:xfrm>
            <a:prstGeom prst="rect">
              <a:avLst/>
            </a:prstGeom>
            <a:noFill/>
            <a:ln w="9525">
              <a:noFill/>
            </a:ln>
          </p:spPr>
        </p:pic>
        <p:sp>
          <p:nvSpPr>
            <p:cNvPr id="22540" name="任意多边形 15"/>
            <p:cNvSpPr/>
            <p:nvPr/>
          </p:nvSpPr>
          <p:spPr>
            <a:xfrm>
              <a:off x="1460664" y="476150"/>
              <a:ext cx="747796" cy="407901"/>
            </a:xfrm>
            <a:custGeom>
              <a:avLst/>
              <a:gdLst/>
              <a:ahLst/>
              <a:cxnLst>
                <a:cxn ang="0">
                  <a:pos x="2272" y="0"/>
                </a:cxn>
                <a:cxn ang="0">
                  <a:pos x="58538" y="84394"/>
                </a:cxn>
                <a:cxn ang="0">
                  <a:pos x="86671" y="126590"/>
                </a:cxn>
                <a:cxn ang="0">
                  <a:pos x="128870" y="168787"/>
                </a:cxn>
                <a:cxn ang="0">
                  <a:pos x="185136" y="239114"/>
                </a:cxn>
                <a:cxn ang="0">
                  <a:pos x="199203" y="281311"/>
                </a:cxn>
                <a:cxn ang="0">
                  <a:pos x="241402" y="295376"/>
                </a:cxn>
                <a:cxn ang="0">
                  <a:pos x="283602" y="323507"/>
                </a:cxn>
                <a:cxn ang="0">
                  <a:pos x="368001" y="351639"/>
                </a:cxn>
                <a:cxn ang="0">
                  <a:pos x="410200" y="379769"/>
                </a:cxn>
                <a:cxn ang="0">
                  <a:pos x="466466" y="393835"/>
                </a:cxn>
                <a:cxn ang="0">
                  <a:pos x="508665" y="407901"/>
                </a:cxn>
                <a:cxn ang="0">
                  <a:pos x="747796" y="393835"/>
                </a:cxn>
              </a:cxnLst>
              <a:rect l="0" t="0" r="0" b="0"/>
              <a:pathLst>
                <a:path w="747860" h="407964">
                  <a:moveTo>
                    <a:pt x="2272" y="0"/>
                  </a:moveTo>
                  <a:cubicBezTo>
                    <a:pt x="26995" y="74169"/>
                    <a:pt x="0" y="14155"/>
                    <a:pt x="58543" y="84407"/>
                  </a:cubicBezTo>
                  <a:cubicBezTo>
                    <a:pt x="69367" y="97395"/>
                    <a:pt x="75854" y="113622"/>
                    <a:pt x="86678" y="126610"/>
                  </a:cubicBezTo>
                  <a:cubicBezTo>
                    <a:pt x="99414" y="141894"/>
                    <a:pt x="116145" y="153529"/>
                    <a:pt x="128881" y="168813"/>
                  </a:cubicBezTo>
                  <a:cubicBezTo>
                    <a:pt x="217602" y="275279"/>
                    <a:pt x="103304" y="157306"/>
                    <a:pt x="185152" y="239151"/>
                  </a:cubicBezTo>
                  <a:cubicBezTo>
                    <a:pt x="189841" y="253219"/>
                    <a:pt x="188735" y="270869"/>
                    <a:pt x="199220" y="281354"/>
                  </a:cubicBezTo>
                  <a:cubicBezTo>
                    <a:pt x="209705" y="291839"/>
                    <a:pt x="228160" y="288790"/>
                    <a:pt x="241423" y="295422"/>
                  </a:cubicBezTo>
                  <a:cubicBezTo>
                    <a:pt x="256545" y="302983"/>
                    <a:pt x="268176" y="316690"/>
                    <a:pt x="283626" y="323557"/>
                  </a:cubicBezTo>
                  <a:cubicBezTo>
                    <a:pt x="310727" y="335602"/>
                    <a:pt x="343356" y="335242"/>
                    <a:pt x="368032" y="351693"/>
                  </a:cubicBezTo>
                  <a:cubicBezTo>
                    <a:pt x="382100" y="361071"/>
                    <a:pt x="394695" y="373168"/>
                    <a:pt x="410235" y="379828"/>
                  </a:cubicBezTo>
                  <a:cubicBezTo>
                    <a:pt x="428006" y="387444"/>
                    <a:pt x="447916" y="388584"/>
                    <a:pt x="466506" y="393896"/>
                  </a:cubicBezTo>
                  <a:cubicBezTo>
                    <a:pt x="480764" y="397970"/>
                    <a:pt x="494641" y="403275"/>
                    <a:pt x="508709" y="407964"/>
                  </a:cubicBezTo>
                  <a:lnTo>
                    <a:pt x="747860" y="393896"/>
                  </a:ln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2541" name="任意多边形 16"/>
            <p:cNvSpPr/>
            <p:nvPr/>
          </p:nvSpPr>
          <p:spPr>
            <a:xfrm>
              <a:off x="2883223" y="452342"/>
              <a:ext cx="2433910" cy="603123"/>
            </a:xfrm>
            <a:custGeom>
              <a:avLst/>
              <a:gdLst/>
              <a:ahLst/>
              <a:cxnLst>
                <a:cxn ang="0">
                  <a:pos x="0" y="418285"/>
                </a:cxn>
                <a:cxn ang="0">
                  <a:pos x="182895" y="404208"/>
                </a:cxn>
                <a:cxn ang="0">
                  <a:pos x="309514" y="361978"/>
                </a:cxn>
                <a:cxn ang="0">
                  <a:pos x="393927" y="333825"/>
                </a:cxn>
                <a:cxn ang="0">
                  <a:pos x="436134" y="319748"/>
                </a:cxn>
                <a:cxn ang="0">
                  <a:pos x="464272" y="291595"/>
                </a:cxn>
                <a:cxn ang="0">
                  <a:pos x="534616" y="277518"/>
                </a:cxn>
                <a:cxn ang="0">
                  <a:pos x="619029" y="249365"/>
                </a:cxn>
                <a:cxn ang="0">
                  <a:pos x="661235" y="235288"/>
                </a:cxn>
                <a:cxn ang="0">
                  <a:pos x="689373" y="207134"/>
                </a:cxn>
                <a:cxn ang="0">
                  <a:pos x="731580" y="193058"/>
                </a:cxn>
                <a:cxn ang="0">
                  <a:pos x="844130" y="164904"/>
                </a:cxn>
                <a:cxn ang="0">
                  <a:pos x="1055163" y="94521"/>
                </a:cxn>
                <a:cxn ang="0">
                  <a:pos x="1139576" y="66368"/>
                </a:cxn>
                <a:cxn ang="0">
                  <a:pos x="1336540" y="38214"/>
                </a:cxn>
                <a:cxn ang="0">
                  <a:pos x="1631985" y="10060"/>
                </a:cxn>
                <a:cxn ang="0">
                  <a:pos x="1969638" y="24136"/>
                </a:cxn>
                <a:cxn ang="0">
                  <a:pos x="2025913" y="38214"/>
                </a:cxn>
                <a:cxn ang="0">
                  <a:pos x="2054051" y="66368"/>
                </a:cxn>
                <a:cxn ang="0">
                  <a:pos x="2138464" y="122674"/>
                </a:cxn>
                <a:cxn ang="0">
                  <a:pos x="2180670" y="136751"/>
                </a:cxn>
                <a:cxn ang="0">
                  <a:pos x="2293221" y="235288"/>
                </a:cxn>
                <a:cxn ang="0">
                  <a:pos x="2377634" y="347901"/>
                </a:cxn>
                <a:cxn ang="0">
                  <a:pos x="2405772" y="404208"/>
                </a:cxn>
                <a:cxn ang="0">
                  <a:pos x="2433910" y="488669"/>
                </a:cxn>
                <a:cxn ang="0">
                  <a:pos x="2419841" y="559053"/>
                </a:cxn>
                <a:cxn ang="0">
                  <a:pos x="2349496" y="601283"/>
                </a:cxn>
                <a:cxn ang="0">
                  <a:pos x="2321359" y="601283"/>
                </a:cxn>
              </a:cxnLst>
              <a:rect l="0" t="0" r="0" b="0"/>
              <a:pathLst>
                <a:path w="2433711" h="602736">
                  <a:moveTo>
                    <a:pt x="0" y="418017"/>
                  </a:moveTo>
                  <a:cubicBezTo>
                    <a:pt x="60960" y="413328"/>
                    <a:pt x="122488" y="413485"/>
                    <a:pt x="182880" y="403949"/>
                  </a:cubicBezTo>
                  <a:cubicBezTo>
                    <a:pt x="182887" y="403948"/>
                    <a:pt x="288384" y="368781"/>
                    <a:pt x="309489" y="361746"/>
                  </a:cubicBezTo>
                  <a:lnTo>
                    <a:pt x="393895" y="333611"/>
                  </a:lnTo>
                  <a:lnTo>
                    <a:pt x="436098" y="319543"/>
                  </a:lnTo>
                  <a:cubicBezTo>
                    <a:pt x="445477" y="310165"/>
                    <a:pt x="452043" y="296633"/>
                    <a:pt x="464234" y="291408"/>
                  </a:cubicBezTo>
                  <a:cubicBezTo>
                    <a:pt x="486211" y="281989"/>
                    <a:pt x="511504" y="283631"/>
                    <a:pt x="534572" y="277340"/>
                  </a:cubicBezTo>
                  <a:cubicBezTo>
                    <a:pt x="563184" y="269537"/>
                    <a:pt x="590843" y="258583"/>
                    <a:pt x="618978" y="249205"/>
                  </a:cubicBezTo>
                  <a:lnTo>
                    <a:pt x="661181" y="235137"/>
                  </a:lnTo>
                  <a:cubicBezTo>
                    <a:pt x="670560" y="225758"/>
                    <a:pt x="677944" y="213825"/>
                    <a:pt x="689317" y="207001"/>
                  </a:cubicBezTo>
                  <a:cubicBezTo>
                    <a:pt x="702032" y="199372"/>
                    <a:pt x="717214" y="196836"/>
                    <a:pt x="731520" y="192934"/>
                  </a:cubicBezTo>
                  <a:cubicBezTo>
                    <a:pt x="768826" y="182760"/>
                    <a:pt x="807377" y="177026"/>
                    <a:pt x="844061" y="164798"/>
                  </a:cubicBezTo>
                  <a:lnTo>
                    <a:pt x="1055077" y="94460"/>
                  </a:lnTo>
                  <a:lnTo>
                    <a:pt x="1139483" y="66325"/>
                  </a:lnTo>
                  <a:cubicBezTo>
                    <a:pt x="1251459" y="43929"/>
                    <a:pt x="1186057" y="54897"/>
                    <a:pt x="1336431" y="38189"/>
                  </a:cubicBezTo>
                  <a:cubicBezTo>
                    <a:pt x="1450997" y="0"/>
                    <a:pt x="1408496" y="10054"/>
                    <a:pt x="1631852" y="10054"/>
                  </a:cubicBezTo>
                  <a:cubicBezTo>
                    <a:pt x="1744491" y="10054"/>
                    <a:pt x="1856935" y="19432"/>
                    <a:pt x="1969477" y="24121"/>
                  </a:cubicBezTo>
                  <a:cubicBezTo>
                    <a:pt x="1988234" y="28810"/>
                    <a:pt x="2008454" y="29542"/>
                    <a:pt x="2025747" y="38189"/>
                  </a:cubicBezTo>
                  <a:cubicBezTo>
                    <a:pt x="2037610" y="44121"/>
                    <a:pt x="2043272" y="58367"/>
                    <a:pt x="2053883" y="66325"/>
                  </a:cubicBezTo>
                  <a:cubicBezTo>
                    <a:pt x="2080935" y="86614"/>
                    <a:pt x="2106210" y="111902"/>
                    <a:pt x="2138289" y="122595"/>
                  </a:cubicBezTo>
                  <a:cubicBezTo>
                    <a:pt x="2152357" y="127284"/>
                    <a:pt x="2167229" y="130031"/>
                    <a:pt x="2180492" y="136663"/>
                  </a:cubicBezTo>
                  <a:cubicBezTo>
                    <a:pt x="2217672" y="155253"/>
                    <a:pt x="2274699" y="207634"/>
                    <a:pt x="2293034" y="235137"/>
                  </a:cubicBezTo>
                  <a:cubicBezTo>
                    <a:pt x="2356661" y="330579"/>
                    <a:pt x="2325393" y="295633"/>
                    <a:pt x="2377440" y="347678"/>
                  </a:cubicBezTo>
                  <a:cubicBezTo>
                    <a:pt x="2386818" y="366435"/>
                    <a:pt x="2397787" y="384478"/>
                    <a:pt x="2405575" y="403949"/>
                  </a:cubicBezTo>
                  <a:cubicBezTo>
                    <a:pt x="2416589" y="431485"/>
                    <a:pt x="2433711" y="488355"/>
                    <a:pt x="2433711" y="488355"/>
                  </a:cubicBezTo>
                  <a:cubicBezTo>
                    <a:pt x="2429022" y="511801"/>
                    <a:pt x="2429062" y="536717"/>
                    <a:pt x="2419643" y="558694"/>
                  </a:cubicBezTo>
                  <a:cubicBezTo>
                    <a:pt x="2408223" y="585340"/>
                    <a:pt x="2373677" y="596022"/>
                    <a:pt x="2349304" y="600897"/>
                  </a:cubicBezTo>
                  <a:cubicBezTo>
                    <a:pt x="2340108" y="602736"/>
                    <a:pt x="2330547" y="600897"/>
                    <a:pt x="2321169" y="600897"/>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2542" name="任意多边形 17"/>
            <p:cNvSpPr/>
            <p:nvPr/>
          </p:nvSpPr>
          <p:spPr>
            <a:xfrm>
              <a:off x="3559574" y="1095144"/>
              <a:ext cx="350876" cy="801518"/>
            </a:xfrm>
            <a:custGeom>
              <a:avLst/>
              <a:gdLst/>
              <a:ahLst/>
              <a:cxnLst>
                <a:cxn ang="0">
                  <a:pos x="350876" y="0"/>
                </a:cxn>
                <a:cxn ang="0">
                  <a:pos x="308771" y="28148"/>
                </a:cxn>
                <a:cxn ang="0">
                  <a:pos x="252630" y="140744"/>
                </a:cxn>
                <a:cxn ang="0">
                  <a:pos x="210525" y="436305"/>
                </a:cxn>
                <a:cxn ang="0">
                  <a:pos x="168420" y="562976"/>
                </a:cxn>
                <a:cxn ang="0">
                  <a:pos x="140351" y="647422"/>
                </a:cxn>
                <a:cxn ang="0">
                  <a:pos x="126315" y="689645"/>
                </a:cxn>
                <a:cxn ang="0">
                  <a:pos x="56140" y="745943"/>
                </a:cxn>
                <a:cxn ang="0">
                  <a:pos x="0" y="788166"/>
                </a:cxn>
              </a:cxnLst>
              <a:rect l="0" t="0" r="0" b="0"/>
              <a:pathLst>
                <a:path w="351692" h="801137">
                  <a:moveTo>
                    <a:pt x="351692" y="0"/>
                  </a:moveTo>
                  <a:cubicBezTo>
                    <a:pt x="337624" y="9378"/>
                    <a:pt x="318450" y="13798"/>
                    <a:pt x="309489" y="28135"/>
                  </a:cubicBezTo>
                  <a:cubicBezTo>
                    <a:pt x="201724" y="200560"/>
                    <a:pt x="336062" y="57833"/>
                    <a:pt x="253218" y="140677"/>
                  </a:cubicBezTo>
                  <a:cubicBezTo>
                    <a:pt x="189295" y="332449"/>
                    <a:pt x="259136" y="99250"/>
                    <a:pt x="211015" y="436098"/>
                  </a:cubicBezTo>
                  <a:cubicBezTo>
                    <a:pt x="211013" y="436109"/>
                    <a:pt x="175848" y="541601"/>
                    <a:pt x="168812" y="562708"/>
                  </a:cubicBezTo>
                  <a:lnTo>
                    <a:pt x="140677" y="647114"/>
                  </a:lnTo>
                  <a:cubicBezTo>
                    <a:pt x="135988" y="661182"/>
                    <a:pt x="138947" y="681092"/>
                    <a:pt x="126609" y="689317"/>
                  </a:cubicBezTo>
                  <a:cubicBezTo>
                    <a:pt x="73370" y="724809"/>
                    <a:pt x="96361" y="705497"/>
                    <a:pt x="56271" y="745588"/>
                  </a:cubicBezTo>
                  <a:cubicBezTo>
                    <a:pt x="37754" y="801137"/>
                    <a:pt x="57032" y="787791"/>
                    <a:pt x="0" y="787791"/>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2543" name="任意多边形 18"/>
            <p:cNvSpPr/>
            <p:nvPr/>
          </p:nvSpPr>
          <p:spPr>
            <a:xfrm>
              <a:off x="984360" y="1925231"/>
              <a:ext cx="1759147" cy="998327"/>
            </a:xfrm>
            <a:custGeom>
              <a:avLst/>
              <a:gdLst/>
              <a:ahLst/>
              <a:cxnLst>
                <a:cxn ang="0">
                  <a:pos x="1759147" y="0"/>
                </a:cxn>
                <a:cxn ang="0">
                  <a:pos x="1660635" y="14060"/>
                </a:cxn>
                <a:cxn ang="0">
                  <a:pos x="1618415" y="42183"/>
                </a:cxn>
                <a:cxn ang="0">
                  <a:pos x="1576196" y="56244"/>
                </a:cxn>
                <a:cxn ang="0">
                  <a:pos x="1491757" y="112487"/>
                </a:cxn>
                <a:cxn ang="0">
                  <a:pos x="1435464" y="182792"/>
                </a:cxn>
                <a:cxn ang="0">
                  <a:pos x="1365098" y="253097"/>
                </a:cxn>
                <a:cxn ang="0">
                  <a:pos x="1351025" y="295279"/>
                </a:cxn>
                <a:cxn ang="0">
                  <a:pos x="1336952" y="351523"/>
                </a:cxn>
                <a:cxn ang="0">
                  <a:pos x="1280659" y="435889"/>
                </a:cxn>
                <a:cxn ang="0">
                  <a:pos x="1238439" y="520254"/>
                </a:cxn>
                <a:cxn ang="0">
                  <a:pos x="1224367" y="562437"/>
                </a:cxn>
                <a:cxn ang="0">
                  <a:pos x="1196220" y="590560"/>
                </a:cxn>
                <a:cxn ang="0">
                  <a:pos x="1168074" y="632742"/>
                </a:cxn>
                <a:cxn ang="0">
                  <a:pos x="1154000" y="674925"/>
                </a:cxn>
                <a:cxn ang="0">
                  <a:pos x="1027342" y="787413"/>
                </a:cxn>
                <a:cxn ang="0">
                  <a:pos x="999195" y="815535"/>
                </a:cxn>
                <a:cxn ang="0">
                  <a:pos x="956976" y="829596"/>
                </a:cxn>
                <a:cxn ang="0">
                  <a:pos x="886610" y="885839"/>
                </a:cxn>
                <a:cxn ang="0">
                  <a:pos x="816244" y="928022"/>
                </a:cxn>
                <a:cxn ang="0">
                  <a:pos x="703659" y="984266"/>
                </a:cxn>
                <a:cxn ang="0">
                  <a:pos x="661440" y="998327"/>
                </a:cxn>
                <a:cxn ang="0">
                  <a:pos x="379976" y="984266"/>
                </a:cxn>
                <a:cxn ang="0">
                  <a:pos x="295537" y="970205"/>
                </a:cxn>
                <a:cxn ang="0">
                  <a:pos x="197025" y="913961"/>
                </a:cxn>
                <a:cxn ang="0">
                  <a:pos x="182951" y="871779"/>
                </a:cxn>
                <a:cxn ang="0">
                  <a:pos x="154805" y="843656"/>
                </a:cxn>
                <a:cxn ang="0">
                  <a:pos x="98512" y="773352"/>
                </a:cxn>
                <a:cxn ang="0">
                  <a:pos x="42219" y="660864"/>
                </a:cxn>
                <a:cxn ang="0">
                  <a:pos x="14073" y="618681"/>
                </a:cxn>
                <a:cxn ang="0">
                  <a:pos x="0" y="576498"/>
                </a:cxn>
              </a:cxnLst>
              <a:rect l="0" t="0" r="0" b="0"/>
              <a:pathLst>
                <a:path w="1758462" h="998806">
                  <a:moveTo>
                    <a:pt x="1758462" y="0"/>
                  </a:moveTo>
                  <a:cubicBezTo>
                    <a:pt x="1725637" y="4689"/>
                    <a:pt x="1691748" y="4539"/>
                    <a:pt x="1659988" y="14067"/>
                  </a:cubicBezTo>
                  <a:cubicBezTo>
                    <a:pt x="1643794" y="18925"/>
                    <a:pt x="1632907" y="34642"/>
                    <a:pt x="1617785" y="42203"/>
                  </a:cubicBezTo>
                  <a:cubicBezTo>
                    <a:pt x="1604522" y="48835"/>
                    <a:pt x="1589650" y="51582"/>
                    <a:pt x="1575582" y="56271"/>
                  </a:cubicBezTo>
                  <a:cubicBezTo>
                    <a:pt x="1511068" y="120782"/>
                    <a:pt x="1593380" y="44404"/>
                    <a:pt x="1491176" y="112541"/>
                  </a:cubicBezTo>
                  <a:cubicBezTo>
                    <a:pt x="1458265" y="134482"/>
                    <a:pt x="1461245" y="152777"/>
                    <a:pt x="1434905" y="182880"/>
                  </a:cubicBezTo>
                  <a:cubicBezTo>
                    <a:pt x="1413070" y="207834"/>
                    <a:pt x="1364566" y="253218"/>
                    <a:pt x="1364566" y="253218"/>
                  </a:cubicBezTo>
                  <a:cubicBezTo>
                    <a:pt x="1359877" y="267286"/>
                    <a:pt x="1354573" y="281163"/>
                    <a:pt x="1350499" y="295421"/>
                  </a:cubicBezTo>
                  <a:cubicBezTo>
                    <a:pt x="1345188" y="314011"/>
                    <a:pt x="1345078" y="334399"/>
                    <a:pt x="1336431" y="351692"/>
                  </a:cubicBezTo>
                  <a:cubicBezTo>
                    <a:pt x="1321309" y="381937"/>
                    <a:pt x="1280160" y="436098"/>
                    <a:pt x="1280160" y="436098"/>
                  </a:cubicBezTo>
                  <a:cubicBezTo>
                    <a:pt x="1244802" y="542176"/>
                    <a:pt x="1292498" y="411422"/>
                    <a:pt x="1237957" y="520504"/>
                  </a:cubicBezTo>
                  <a:cubicBezTo>
                    <a:pt x="1231325" y="533767"/>
                    <a:pt x="1231519" y="549992"/>
                    <a:pt x="1223890" y="562707"/>
                  </a:cubicBezTo>
                  <a:cubicBezTo>
                    <a:pt x="1217066" y="574080"/>
                    <a:pt x="1204040" y="580486"/>
                    <a:pt x="1195754" y="590843"/>
                  </a:cubicBezTo>
                  <a:cubicBezTo>
                    <a:pt x="1185192" y="604045"/>
                    <a:pt x="1175180" y="617924"/>
                    <a:pt x="1167619" y="633046"/>
                  </a:cubicBezTo>
                  <a:cubicBezTo>
                    <a:pt x="1160987" y="646309"/>
                    <a:pt x="1162655" y="663544"/>
                    <a:pt x="1153551" y="675249"/>
                  </a:cubicBezTo>
                  <a:cubicBezTo>
                    <a:pt x="1065227" y="788808"/>
                    <a:pt x="1098836" y="730276"/>
                    <a:pt x="1026942" y="787791"/>
                  </a:cubicBezTo>
                  <a:cubicBezTo>
                    <a:pt x="1016585" y="796076"/>
                    <a:pt x="1010179" y="809102"/>
                    <a:pt x="998806" y="815926"/>
                  </a:cubicBezTo>
                  <a:cubicBezTo>
                    <a:pt x="986090" y="823555"/>
                    <a:pt x="970671" y="825305"/>
                    <a:pt x="956603" y="829994"/>
                  </a:cubicBezTo>
                  <a:cubicBezTo>
                    <a:pt x="900566" y="914051"/>
                    <a:pt x="961766" y="840963"/>
                    <a:pt x="886265" y="886264"/>
                  </a:cubicBezTo>
                  <a:cubicBezTo>
                    <a:pt x="789715" y="944194"/>
                    <a:pt x="935481" y="888618"/>
                    <a:pt x="815926" y="928467"/>
                  </a:cubicBezTo>
                  <a:cubicBezTo>
                    <a:pt x="766820" y="977574"/>
                    <a:pt x="800374" y="952408"/>
                    <a:pt x="703385" y="984738"/>
                  </a:cubicBezTo>
                  <a:lnTo>
                    <a:pt x="661182" y="998806"/>
                  </a:lnTo>
                  <a:cubicBezTo>
                    <a:pt x="567397" y="994117"/>
                    <a:pt x="473453" y="991940"/>
                    <a:pt x="379828" y="984738"/>
                  </a:cubicBezTo>
                  <a:cubicBezTo>
                    <a:pt x="351389" y="982550"/>
                    <a:pt x="322742" y="978867"/>
                    <a:pt x="295422" y="970671"/>
                  </a:cubicBezTo>
                  <a:cubicBezTo>
                    <a:pt x="262973" y="960936"/>
                    <a:pt x="225202" y="933236"/>
                    <a:pt x="196948" y="914400"/>
                  </a:cubicBezTo>
                  <a:cubicBezTo>
                    <a:pt x="192259" y="900332"/>
                    <a:pt x="190509" y="884913"/>
                    <a:pt x="182880" y="872197"/>
                  </a:cubicBezTo>
                  <a:cubicBezTo>
                    <a:pt x="176056" y="860824"/>
                    <a:pt x="163030" y="854418"/>
                    <a:pt x="154745" y="844061"/>
                  </a:cubicBezTo>
                  <a:cubicBezTo>
                    <a:pt x="83771" y="755342"/>
                    <a:pt x="166400" y="841647"/>
                    <a:pt x="98474" y="773723"/>
                  </a:cubicBezTo>
                  <a:cubicBezTo>
                    <a:pt x="50459" y="629675"/>
                    <a:pt x="98325" y="731334"/>
                    <a:pt x="42203" y="661181"/>
                  </a:cubicBezTo>
                  <a:cubicBezTo>
                    <a:pt x="31641" y="647979"/>
                    <a:pt x="21629" y="634100"/>
                    <a:pt x="14068" y="618978"/>
                  </a:cubicBezTo>
                  <a:cubicBezTo>
                    <a:pt x="7436" y="605715"/>
                    <a:pt x="0" y="576775"/>
                    <a:pt x="0" y="576775"/>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2544" name="任意多边形 20"/>
            <p:cNvSpPr/>
            <p:nvPr/>
          </p:nvSpPr>
          <p:spPr>
            <a:xfrm>
              <a:off x="2346588" y="1949039"/>
              <a:ext cx="438199" cy="1298301"/>
            </a:xfrm>
            <a:custGeom>
              <a:avLst/>
              <a:gdLst/>
              <a:ahLst/>
              <a:cxnLst>
                <a:cxn ang="0">
                  <a:pos x="438199" y="1298301"/>
                </a:cxn>
                <a:cxn ang="0">
                  <a:pos x="395984" y="1284237"/>
                </a:cxn>
                <a:cxn ang="0">
                  <a:pos x="283411" y="1256110"/>
                </a:cxn>
                <a:cxn ang="0">
                  <a:pos x="198981" y="1227982"/>
                </a:cxn>
                <a:cxn ang="0">
                  <a:pos x="156766" y="1199856"/>
                </a:cxn>
                <a:cxn ang="0">
                  <a:pos x="128623" y="1157665"/>
                </a:cxn>
                <a:cxn ang="0">
                  <a:pos x="100479" y="1129538"/>
                </a:cxn>
                <a:cxn ang="0">
                  <a:pos x="44193" y="1002965"/>
                </a:cxn>
                <a:cxn ang="0">
                  <a:pos x="58264" y="820137"/>
                </a:cxn>
                <a:cxn ang="0">
                  <a:pos x="72336" y="763884"/>
                </a:cxn>
                <a:cxn ang="0">
                  <a:pos x="114551" y="637310"/>
                </a:cxn>
                <a:cxn ang="0">
                  <a:pos x="142694" y="552929"/>
                </a:cxn>
                <a:cxn ang="0">
                  <a:pos x="156766" y="510738"/>
                </a:cxn>
                <a:cxn ang="0">
                  <a:pos x="198981" y="482611"/>
                </a:cxn>
                <a:cxn ang="0">
                  <a:pos x="255268" y="370102"/>
                </a:cxn>
                <a:cxn ang="0">
                  <a:pos x="269340" y="327911"/>
                </a:cxn>
                <a:cxn ang="0">
                  <a:pos x="297483" y="215403"/>
                </a:cxn>
                <a:cxn ang="0">
                  <a:pos x="339697" y="88829"/>
                </a:cxn>
                <a:cxn ang="0">
                  <a:pos x="353769" y="46638"/>
                </a:cxn>
                <a:cxn ang="0">
                  <a:pos x="381912" y="4448"/>
                </a:cxn>
              </a:cxnLst>
              <a:rect l="0" t="0" r="0" b="0"/>
              <a:pathLst>
                <a:path w="438076" h="1298677">
                  <a:moveTo>
                    <a:pt x="438076" y="1298677"/>
                  </a:moveTo>
                  <a:cubicBezTo>
                    <a:pt x="424008" y="1293988"/>
                    <a:pt x="410179" y="1288511"/>
                    <a:pt x="395873" y="1284609"/>
                  </a:cubicBezTo>
                  <a:cubicBezTo>
                    <a:pt x="358567" y="1274435"/>
                    <a:pt x="320015" y="1268702"/>
                    <a:pt x="283331" y="1256474"/>
                  </a:cubicBezTo>
                  <a:cubicBezTo>
                    <a:pt x="255196" y="1247095"/>
                    <a:pt x="223601" y="1244789"/>
                    <a:pt x="198925" y="1228338"/>
                  </a:cubicBezTo>
                  <a:lnTo>
                    <a:pt x="156722" y="1200203"/>
                  </a:lnTo>
                  <a:cubicBezTo>
                    <a:pt x="147344" y="1186135"/>
                    <a:pt x="139149" y="1171202"/>
                    <a:pt x="128587" y="1158000"/>
                  </a:cubicBezTo>
                  <a:cubicBezTo>
                    <a:pt x="120301" y="1147643"/>
                    <a:pt x="106382" y="1141728"/>
                    <a:pt x="100451" y="1129865"/>
                  </a:cubicBezTo>
                  <a:cubicBezTo>
                    <a:pt x="0" y="928962"/>
                    <a:pt x="126945" y="1127403"/>
                    <a:pt x="44181" y="1003255"/>
                  </a:cubicBezTo>
                  <a:cubicBezTo>
                    <a:pt x="48870" y="942295"/>
                    <a:pt x="51104" y="881096"/>
                    <a:pt x="58248" y="820375"/>
                  </a:cubicBezTo>
                  <a:cubicBezTo>
                    <a:pt x="60507" y="801173"/>
                    <a:pt x="66760" y="782624"/>
                    <a:pt x="72316" y="764105"/>
                  </a:cubicBezTo>
                  <a:cubicBezTo>
                    <a:pt x="72330" y="764058"/>
                    <a:pt x="107477" y="658620"/>
                    <a:pt x="114519" y="637495"/>
                  </a:cubicBezTo>
                  <a:lnTo>
                    <a:pt x="142654" y="553089"/>
                  </a:lnTo>
                  <a:cubicBezTo>
                    <a:pt x="147343" y="539021"/>
                    <a:pt x="144384" y="519111"/>
                    <a:pt x="156722" y="510886"/>
                  </a:cubicBezTo>
                  <a:lnTo>
                    <a:pt x="198925" y="482751"/>
                  </a:lnTo>
                  <a:cubicBezTo>
                    <a:pt x="231255" y="385762"/>
                    <a:pt x="206090" y="419316"/>
                    <a:pt x="255196" y="370209"/>
                  </a:cubicBezTo>
                  <a:cubicBezTo>
                    <a:pt x="259885" y="356141"/>
                    <a:pt x="265362" y="342312"/>
                    <a:pt x="269264" y="328006"/>
                  </a:cubicBezTo>
                  <a:cubicBezTo>
                    <a:pt x="279438" y="290700"/>
                    <a:pt x="285171" y="252149"/>
                    <a:pt x="297399" y="215465"/>
                  </a:cubicBezTo>
                  <a:lnTo>
                    <a:pt x="339602" y="88855"/>
                  </a:lnTo>
                  <a:lnTo>
                    <a:pt x="353670" y="46652"/>
                  </a:lnTo>
                  <a:cubicBezTo>
                    <a:pt x="369220" y="0"/>
                    <a:pt x="352908" y="4449"/>
                    <a:pt x="381805" y="4449"/>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2545" name="任意多边形 21"/>
            <p:cNvSpPr/>
            <p:nvPr/>
          </p:nvSpPr>
          <p:spPr>
            <a:xfrm>
              <a:off x="3080095" y="1923644"/>
              <a:ext cx="971659" cy="1634780"/>
            </a:xfrm>
            <a:custGeom>
              <a:avLst/>
              <a:gdLst/>
              <a:ahLst/>
              <a:cxnLst>
                <a:cxn ang="0">
                  <a:pos x="0" y="1337739"/>
                </a:cxn>
                <a:cxn ang="0">
                  <a:pos x="14082" y="1379936"/>
                </a:cxn>
                <a:cxn ang="0">
                  <a:pos x="42247" y="1408068"/>
                </a:cxn>
                <a:cxn ang="0">
                  <a:pos x="98574" y="1520595"/>
                </a:cxn>
                <a:cxn ang="0">
                  <a:pos x="112657" y="1562792"/>
                </a:cxn>
                <a:cxn ang="0">
                  <a:pos x="154903" y="1576858"/>
                </a:cxn>
                <a:cxn ang="0">
                  <a:pos x="225313" y="1619055"/>
                </a:cxn>
                <a:cxn ang="0">
                  <a:pos x="366132" y="1604990"/>
                </a:cxn>
                <a:cxn ang="0">
                  <a:pos x="492871" y="1548726"/>
                </a:cxn>
                <a:cxn ang="0">
                  <a:pos x="535117" y="1534660"/>
                </a:cxn>
                <a:cxn ang="0">
                  <a:pos x="563281" y="1492463"/>
                </a:cxn>
                <a:cxn ang="0">
                  <a:pos x="619609" y="1478396"/>
                </a:cxn>
                <a:cxn ang="0">
                  <a:pos x="661855" y="1464331"/>
                </a:cxn>
                <a:cxn ang="0">
                  <a:pos x="760429" y="1394002"/>
                </a:cxn>
                <a:cxn ang="0">
                  <a:pos x="802675" y="1351804"/>
                </a:cxn>
                <a:cxn ang="0">
                  <a:pos x="844921" y="1323673"/>
                </a:cxn>
                <a:cxn ang="0">
                  <a:pos x="859003" y="1281475"/>
                </a:cxn>
                <a:cxn ang="0">
                  <a:pos x="887167" y="1253343"/>
                </a:cxn>
                <a:cxn ang="0">
                  <a:pos x="915331" y="1168948"/>
                </a:cxn>
                <a:cxn ang="0">
                  <a:pos x="957578" y="1084553"/>
                </a:cxn>
                <a:cxn ang="0">
                  <a:pos x="971659" y="957961"/>
                </a:cxn>
                <a:cxn ang="0">
                  <a:pos x="957578" y="479721"/>
                </a:cxn>
                <a:cxn ang="0">
                  <a:pos x="929413" y="395326"/>
                </a:cxn>
                <a:cxn ang="0">
                  <a:pos x="915331" y="353129"/>
                </a:cxn>
                <a:cxn ang="0">
                  <a:pos x="901249" y="310931"/>
                </a:cxn>
                <a:cxn ang="0">
                  <a:pos x="844921" y="240603"/>
                </a:cxn>
                <a:cxn ang="0">
                  <a:pos x="746347" y="156207"/>
                </a:cxn>
                <a:cxn ang="0">
                  <a:pos x="661855" y="99944"/>
                </a:cxn>
                <a:cxn ang="0">
                  <a:pos x="633691" y="71812"/>
                </a:cxn>
                <a:cxn ang="0">
                  <a:pos x="549198" y="43680"/>
                </a:cxn>
                <a:cxn ang="0">
                  <a:pos x="521035" y="15548"/>
                </a:cxn>
                <a:cxn ang="0">
                  <a:pos x="464707" y="1483"/>
                </a:cxn>
              </a:cxnLst>
              <a:rect l="0" t="0" r="0" b="0"/>
              <a:pathLst>
                <a:path w="970671" h="1634994">
                  <a:moveTo>
                    <a:pt x="0" y="1337914"/>
                  </a:moveTo>
                  <a:cubicBezTo>
                    <a:pt x="4689" y="1351982"/>
                    <a:pt x="6439" y="1367402"/>
                    <a:pt x="14068" y="1380117"/>
                  </a:cubicBezTo>
                  <a:cubicBezTo>
                    <a:pt x="20892" y="1391490"/>
                    <a:pt x="36272" y="1396389"/>
                    <a:pt x="42204" y="1408252"/>
                  </a:cubicBezTo>
                  <a:cubicBezTo>
                    <a:pt x="106866" y="1537574"/>
                    <a:pt x="34909" y="1457227"/>
                    <a:pt x="98474" y="1520794"/>
                  </a:cubicBezTo>
                  <a:cubicBezTo>
                    <a:pt x="103163" y="1534862"/>
                    <a:pt x="102056" y="1552512"/>
                    <a:pt x="112542" y="1562997"/>
                  </a:cubicBezTo>
                  <a:cubicBezTo>
                    <a:pt x="123027" y="1573482"/>
                    <a:pt x="142030" y="1569435"/>
                    <a:pt x="154745" y="1577064"/>
                  </a:cubicBezTo>
                  <a:cubicBezTo>
                    <a:pt x="251295" y="1634994"/>
                    <a:pt x="105529" y="1579418"/>
                    <a:pt x="225084" y="1619267"/>
                  </a:cubicBezTo>
                  <a:cubicBezTo>
                    <a:pt x="271976" y="1614578"/>
                    <a:pt x="319441" y="1613885"/>
                    <a:pt x="365760" y="1605200"/>
                  </a:cubicBezTo>
                  <a:cubicBezTo>
                    <a:pt x="481896" y="1583425"/>
                    <a:pt x="416546" y="1586841"/>
                    <a:pt x="492370" y="1548929"/>
                  </a:cubicBezTo>
                  <a:cubicBezTo>
                    <a:pt x="505633" y="1542297"/>
                    <a:pt x="520505" y="1539550"/>
                    <a:pt x="534573" y="1534861"/>
                  </a:cubicBezTo>
                  <a:cubicBezTo>
                    <a:pt x="543951" y="1520793"/>
                    <a:pt x="548640" y="1502036"/>
                    <a:pt x="562708" y="1492658"/>
                  </a:cubicBezTo>
                  <a:cubicBezTo>
                    <a:pt x="578795" y="1481933"/>
                    <a:pt x="600389" y="1483901"/>
                    <a:pt x="618979" y="1478590"/>
                  </a:cubicBezTo>
                  <a:cubicBezTo>
                    <a:pt x="633237" y="1474516"/>
                    <a:pt x="647114" y="1469212"/>
                    <a:pt x="661182" y="1464523"/>
                  </a:cubicBezTo>
                  <a:cubicBezTo>
                    <a:pt x="727938" y="1397767"/>
                    <a:pt x="692288" y="1416641"/>
                    <a:pt x="759656" y="1394184"/>
                  </a:cubicBezTo>
                  <a:cubicBezTo>
                    <a:pt x="773724" y="1380116"/>
                    <a:pt x="786575" y="1364717"/>
                    <a:pt x="801859" y="1351981"/>
                  </a:cubicBezTo>
                  <a:cubicBezTo>
                    <a:pt x="814847" y="1341157"/>
                    <a:pt x="833500" y="1337048"/>
                    <a:pt x="844062" y="1323846"/>
                  </a:cubicBezTo>
                  <a:cubicBezTo>
                    <a:pt x="853325" y="1312267"/>
                    <a:pt x="850501" y="1294359"/>
                    <a:pt x="858130" y="1281643"/>
                  </a:cubicBezTo>
                  <a:cubicBezTo>
                    <a:pt x="864954" y="1270270"/>
                    <a:pt x="876887" y="1262886"/>
                    <a:pt x="886265" y="1253507"/>
                  </a:cubicBezTo>
                  <a:cubicBezTo>
                    <a:pt x="895643" y="1225372"/>
                    <a:pt x="897949" y="1193777"/>
                    <a:pt x="914400" y="1169101"/>
                  </a:cubicBezTo>
                  <a:cubicBezTo>
                    <a:pt x="950762" y="1114560"/>
                    <a:pt x="937189" y="1142938"/>
                    <a:pt x="956604" y="1084695"/>
                  </a:cubicBezTo>
                  <a:cubicBezTo>
                    <a:pt x="961293" y="1042492"/>
                    <a:pt x="970671" y="1000549"/>
                    <a:pt x="970671" y="958086"/>
                  </a:cubicBezTo>
                  <a:cubicBezTo>
                    <a:pt x="970671" y="798583"/>
                    <a:pt x="968533" y="638840"/>
                    <a:pt x="956604" y="479784"/>
                  </a:cubicBezTo>
                  <a:cubicBezTo>
                    <a:pt x="954386" y="450210"/>
                    <a:pt x="937847" y="423513"/>
                    <a:pt x="928468" y="395378"/>
                  </a:cubicBezTo>
                  <a:lnTo>
                    <a:pt x="914400" y="353175"/>
                  </a:lnTo>
                  <a:cubicBezTo>
                    <a:pt x="909711" y="339107"/>
                    <a:pt x="910819" y="321457"/>
                    <a:pt x="900333" y="310972"/>
                  </a:cubicBezTo>
                  <a:cubicBezTo>
                    <a:pt x="804567" y="215210"/>
                    <a:pt x="950524" y="364840"/>
                    <a:pt x="844062" y="240634"/>
                  </a:cubicBezTo>
                  <a:cubicBezTo>
                    <a:pt x="759531" y="142014"/>
                    <a:pt x="820254" y="218450"/>
                    <a:pt x="745588" y="156227"/>
                  </a:cubicBezTo>
                  <a:cubicBezTo>
                    <a:pt x="675339" y="97685"/>
                    <a:pt x="735348" y="124678"/>
                    <a:pt x="661182" y="99957"/>
                  </a:cubicBezTo>
                  <a:cubicBezTo>
                    <a:pt x="651804" y="90578"/>
                    <a:pt x="644910" y="77752"/>
                    <a:pt x="633047" y="71821"/>
                  </a:cubicBezTo>
                  <a:cubicBezTo>
                    <a:pt x="606521" y="58558"/>
                    <a:pt x="548640" y="43686"/>
                    <a:pt x="548640" y="43686"/>
                  </a:cubicBezTo>
                  <a:cubicBezTo>
                    <a:pt x="539262" y="34307"/>
                    <a:pt x="531878" y="22374"/>
                    <a:pt x="520505" y="15550"/>
                  </a:cubicBezTo>
                  <a:cubicBezTo>
                    <a:pt x="494589" y="0"/>
                    <a:pt x="486573" y="1483"/>
                    <a:pt x="464234" y="1483"/>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sp>
          <p:nvSpPr>
            <p:cNvPr id="22546" name="任意多边形 22"/>
            <p:cNvSpPr/>
            <p:nvPr/>
          </p:nvSpPr>
          <p:spPr>
            <a:xfrm>
              <a:off x="0" y="279341"/>
              <a:ext cx="731919" cy="2236315"/>
            </a:xfrm>
            <a:custGeom>
              <a:avLst/>
              <a:gdLst/>
              <a:ahLst/>
              <a:cxnLst>
                <a:cxn ang="0">
                  <a:pos x="731919" y="2236315"/>
                </a:cxn>
                <a:cxn ang="0">
                  <a:pos x="464487" y="2222250"/>
                </a:cxn>
                <a:cxn ang="0">
                  <a:pos x="365960" y="2194120"/>
                </a:cxn>
                <a:cxn ang="0">
                  <a:pos x="351884" y="2151926"/>
                </a:cxn>
                <a:cxn ang="0">
                  <a:pos x="323733" y="2123796"/>
                </a:cxn>
                <a:cxn ang="0">
                  <a:pos x="309658" y="2067537"/>
                </a:cxn>
                <a:cxn ang="0">
                  <a:pos x="281507" y="2039406"/>
                </a:cxn>
                <a:cxn ang="0">
                  <a:pos x="253356" y="1997212"/>
                </a:cxn>
                <a:cxn ang="0">
                  <a:pos x="211130" y="1912823"/>
                </a:cxn>
                <a:cxn ang="0">
                  <a:pos x="182980" y="1828434"/>
                </a:cxn>
                <a:cxn ang="0">
                  <a:pos x="168904" y="1786239"/>
                </a:cxn>
                <a:cxn ang="0">
                  <a:pos x="154828" y="1729979"/>
                </a:cxn>
                <a:cxn ang="0">
                  <a:pos x="126678" y="1645590"/>
                </a:cxn>
                <a:cxn ang="0">
                  <a:pos x="98528" y="1603396"/>
                </a:cxn>
                <a:cxn ang="0">
                  <a:pos x="70376" y="1490876"/>
                </a:cxn>
                <a:cxn ang="0">
                  <a:pos x="42226" y="1378358"/>
                </a:cxn>
                <a:cxn ang="0">
                  <a:pos x="14076" y="1279904"/>
                </a:cxn>
                <a:cxn ang="0">
                  <a:pos x="0" y="1181449"/>
                </a:cxn>
                <a:cxn ang="0">
                  <a:pos x="14076" y="309427"/>
                </a:cxn>
                <a:cxn ang="0">
                  <a:pos x="42226" y="225038"/>
                </a:cxn>
                <a:cxn ang="0">
                  <a:pos x="126678" y="112518"/>
                </a:cxn>
                <a:cxn ang="0">
                  <a:pos x="168904" y="84389"/>
                </a:cxn>
                <a:cxn ang="0">
                  <a:pos x="211130" y="70324"/>
                </a:cxn>
                <a:cxn ang="0">
                  <a:pos x="267432" y="0"/>
                </a:cxn>
              </a:cxnLst>
              <a:rect l="0" t="0" r="0" b="0"/>
              <a:pathLst>
                <a:path w="731520" h="2236763">
                  <a:moveTo>
                    <a:pt x="731520" y="2236763"/>
                  </a:moveTo>
                  <a:cubicBezTo>
                    <a:pt x="642425" y="2232074"/>
                    <a:pt x="553117" y="2230424"/>
                    <a:pt x="464234" y="2222695"/>
                  </a:cubicBezTo>
                  <a:cubicBezTo>
                    <a:pt x="440339" y="2220617"/>
                    <a:pt x="390441" y="2202786"/>
                    <a:pt x="365760" y="2194560"/>
                  </a:cubicBezTo>
                  <a:cubicBezTo>
                    <a:pt x="361071" y="2180492"/>
                    <a:pt x="359321" y="2165073"/>
                    <a:pt x="351692" y="2152357"/>
                  </a:cubicBezTo>
                  <a:cubicBezTo>
                    <a:pt x="344868" y="2140984"/>
                    <a:pt x="329488" y="2136084"/>
                    <a:pt x="323557" y="2124221"/>
                  </a:cubicBezTo>
                  <a:cubicBezTo>
                    <a:pt x="314911" y="2106928"/>
                    <a:pt x="318135" y="2085244"/>
                    <a:pt x="309489" y="2067951"/>
                  </a:cubicBezTo>
                  <a:cubicBezTo>
                    <a:pt x="303558" y="2056088"/>
                    <a:pt x="289639" y="2050172"/>
                    <a:pt x="281354" y="2039815"/>
                  </a:cubicBezTo>
                  <a:cubicBezTo>
                    <a:pt x="270792" y="2026613"/>
                    <a:pt x="262597" y="2011680"/>
                    <a:pt x="253218" y="1997612"/>
                  </a:cubicBezTo>
                  <a:cubicBezTo>
                    <a:pt x="201920" y="1843709"/>
                    <a:pt x="283732" y="2076817"/>
                    <a:pt x="211015" y="1913206"/>
                  </a:cubicBezTo>
                  <a:cubicBezTo>
                    <a:pt x="198970" y="1886105"/>
                    <a:pt x="192258" y="1856935"/>
                    <a:pt x="182880" y="1828800"/>
                  </a:cubicBezTo>
                  <a:cubicBezTo>
                    <a:pt x="178191" y="1814732"/>
                    <a:pt x="172409" y="1800983"/>
                    <a:pt x="168812" y="1786597"/>
                  </a:cubicBezTo>
                  <a:cubicBezTo>
                    <a:pt x="164123" y="1767840"/>
                    <a:pt x="160300" y="1748845"/>
                    <a:pt x="154744" y="1730326"/>
                  </a:cubicBezTo>
                  <a:cubicBezTo>
                    <a:pt x="146222" y="1701920"/>
                    <a:pt x="143060" y="1670596"/>
                    <a:pt x="126609" y="1645920"/>
                  </a:cubicBezTo>
                  <a:cubicBezTo>
                    <a:pt x="117231" y="1631852"/>
                    <a:pt x="106035" y="1618839"/>
                    <a:pt x="98474" y="1603717"/>
                  </a:cubicBezTo>
                  <a:cubicBezTo>
                    <a:pt x="83106" y="1572981"/>
                    <a:pt x="77218" y="1520988"/>
                    <a:pt x="70338" y="1491175"/>
                  </a:cubicBezTo>
                  <a:cubicBezTo>
                    <a:pt x="61643" y="1453497"/>
                    <a:pt x="51581" y="1416148"/>
                    <a:pt x="42203" y="1378634"/>
                  </a:cubicBezTo>
                  <a:cubicBezTo>
                    <a:pt x="24540" y="1307981"/>
                    <a:pt x="34248" y="1340702"/>
                    <a:pt x="14068" y="1280160"/>
                  </a:cubicBezTo>
                  <a:cubicBezTo>
                    <a:pt x="9379" y="1247335"/>
                    <a:pt x="0" y="1214844"/>
                    <a:pt x="0" y="1181686"/>
                  </a:cubicBezTo>
                  <a:cubicBezTo>
                    <a:pt x="0" y="890916"/>
                    <a:pt x="1252" y="599977"/>
                    <a:pt x="14068" y="309489"/>
                  </a:cubicBezTo>
                  <a:cubicBezTo>
                    <a:pt x="15375" y="279861"/>
                    <a:pt x="25752" y="249759"/>
                    <a:pt x="42203" y="225083"/>
                  </a:cubicBezTo>
                  <a:cubicBezTo>
                    <a:pt x="67914" y="186517"/>
                    <a:pt x="89436" y="142279"/>
                    <a:pt x="126609" y="112541"/>
                  </a:cubicBezTo>
                  <a:cubicBezTo>
                    <a:pt x="139811" y="101979"/>
                    <a:pt x="153690" y="91967"/>
                    <a:pt x="168812" y="84406"/>
                  </a:cubicBezTo>
                  <a:cubicBezTo>
                    <a:pt x="182075" y="77774"/>
                    <a:pt x="196947" y="75027"/>
                    <a:pt x="211015" y="70338"/>
                  </a:cubicBezTo>
                  <a:cubicBezTo>
                    <a:pt x="270602" y="10751"/>
                    <a:pt x="267286" y="40593"/>
                    <a:pt x="267286" y="0"/>
                  </a:cubicBezTo>
                </a:path>
              </a:pathLst>
            </a:custGeom>
            <a:noFill/>
            <a:ln w="28575" cap="flat" cmpd="sng">
              <a:solidFill>
                <a:srgbClr val="4A7EBB">
                  <a:alpha val="100000"/>
                </a:srgbClr>
              </a:solidFill>
              <a:prstDash val="solid"/>
              <a:round/>
              <a:headEnd type="none" w="med" len="med"/>
              <a:tailEnd type="none" w="med" len="med"/>
            </a:ln>
          </p:spPr>
          <p:txBody>
            <a:bodyPr/>
            <a:lstStyle/>
            <a:p>
              <a:endParaRPr lang="zh-CN" altLang="en-US" sz="100"/>
            </a:p>
          </p:txBody>
        </p:sp>
      </p:grpSp>
    </p:spTree>
    <p:extLst>
      <p:ext uri="{BB962C8B-B14F-4D97-AF65-F5344CB8AC3E}">
        <p14:creationId xmlns:p14="http://schemas.microsoft.com/office/powerpoint/2010/main" val="1009876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8"/>
          <p:cNvSpPr/>
          <p:nvPr/>
        </p:nvSpPr>
        <p:spPr>
          <a:xfrm>
            <a:off x="423545" y="491434"/>
            <a:ext cx="7987030" cy="1263595"/>
          </a:xfrm>
          <a:prstGeom prst="rect">
            <a:avLst/>
          </a:prstGeom>
          <a:noFill/>
          <a:ln w="9525">
            <a:noFill/>
          </a:ln>
        </p:spPr>
        <p:txBody>
          <a:bodyPr wrap="square">
            <a:spAutoFit/>
          </a:bodyPr>
          <a:lstStyle/>
          <a:p>
            <a:pPr>
              <a:lnSpc>
                <a:spcPct val="130000"/>
              </a:lnSpc>
            </a:pPr>
            <a:r>
              <a:rPr lang="zh-CN" altLang="en-US" sz="1945" dirty="0">
                <a:latin typeface="Times New Roman" panose="02020603050405020304" charset="0"/>
              </a:rPr>
              <a:t>（</a:t>
            </a:r>
            <a:r>
              <a:rPr lang="en-US" altLang="zh-CN" sz="1945" dirty="0">
                <a:latin typeface="Times New Roman" panose="02020603050405020304" charset="0"/>
              </a:rPr>
              <a:t>3</a:t>
            </a:r>
            <a:r>
              <a:rPr lang="zh-CN" altLang="en-US" sz="1945" dirty="0">
                <a:latin typeface="Times New Roman" panose="02020603050405020304" charset="0"/>
              </a:rPr>
              <a:t>）排除故障后，再次闭合开关，移动滑动变阻器的滑片，当电压表的示数为</a:t>
            </a:r>
            <a:r>
              <a:rPr lang="en-US" altLang="zh-CN" sz="1945" dirty="0">
                <a:latin typeface="Times New Roman" panose="02020603050405020304" charset="0"/>
              </a:rPr>
              <a:t>2 V </a:t>
            </a:r>
            <a:r>
              <a:rPr lang="zh-CN" altLang="en-US" sz="1945" dirty="0">
                <a:latin typeface="Times New Roman" panose="02020603050405020304" charset="0"/>
              </a:rPr>
              <a:t>时，电流表的示数如图所示，此时电流为</a:t>
            </a:r>
            <a:r>
              <a:rPr lang="en-US" altLang="zh-CN" sz="1945" dirty="0">
                <a:latin typeface="Times New Roman" panose="02020603050405020304" charset="0"/>
              </a:rPr>
              <a:t>____A</a:t>
            </a:r>
            <a:r>
              <a:rPr lang="zh-CN" altLang="en-US" sz="1945" dirty="0">
                <a:latin typeface="Times New Roman" panose="02020603050405020304" charset="0"/>
              </a:rPr>
              <a:t>，小灯泡的功率为</a:t>
            </a:r>
            <a:r>
              <a:rPr lang="en-US" altLang="zh-CN" sz="1945" dirty="0">
                <a:latin typeface="Times New Roman" panose="02020603050405020304" charset="0"/>
              </a:rPr>
              <a:t>___W</a:t>
            </a:r>
            <a:r>
              <a:rPr lang="zh-CN" altLang="en-US" sz="1945" dirty="0">
                <a:latin typeface="Times New Roman" panose="02020603050405020304" charset="0"/>
              </a:rPr>
              <a:t>。    </a:t>
            </a:r>
          </a:p>
        </p:txBody>
      </p:sp>
      <p:sp>
        <p:nvSpPr>
          <p:cNvPr id="27651" name="Text Box 10"/>
          <p:cNvSpPr txBox="1"/>
          <p:nvPr/>
        </p:nvSpPr>
        <p:spPr>
          <a:xfrm>
            <a:off x="5940449" y="915083"/>
            <a:ext cx="679356" cy="415045"/>
          </a:xfrm>
          <a:prstGeom prst="rect">
            <a:avLst/>
          </a:prstGeom>
          <a:noFill/>
          <a:ln w="9525">
            <a:noFill/>
          </a:ln>
        </p:spPr>
        <p:txBody>
          <a:bodyPr>
            <a:spAutoFit/>
          </a:bodyPr>
          <a:lstStyle/>
          <a:p>
            <a:r>
              <a:rPr lang="en-US" altLang="zh-CN" sz="2095" dirty="0">
                <a:solidFill>
                  <a:srgbClr val="FF0000"/>
                </a:solidFill>
                <a:latin typeface="Times New Roman" panose="02020603050405020304" charset="0"/>
                <a:ea typeface="黑体" panose="02010609060101010101" pitchFamily="49" charset="-122"/>
              </a:rPr>
              <a:t>0.3</a:t>
            </a:r>
          </a:p>
        </p:txBody>
      </p:sp>
      <p:sp>
        <p:nvSpPr>
          <p:cNvPr id="27652" name="Text Box 11"/>
          <p:cNvSpPr txBox="1"/>
          <p:nvPr/>
        </p:nvSpPr>
        <p:spPr>
          <a:xfrm>
            <a:off x="845750" y="1339677"/>
            <a:ext cx="674605" cy="415045"/>
          </a:xfrm>
          <a:prstGeom prst="rect">
            <a:avLst/>
          </a:prstGeom>
          <a:noFill/>
          <a:ln w="9525">
            <a:noFill/>
          </a:ln>
        </p:spPr>
        <p:txBody>
          <a:bodyPr>
            <a:spAutoFit/>
          </a:bodyPr>
          <a:lstStyle/>
          <a:p>
            <a:r>
              <a:rPr lang="en-US" altLang="zh-CN" sz="2095" dirty="0">
                <a:solidFill>
                  <a:srgbClr val="FF0000"/>
                </a:solidFill>
                <a:latin typeface="Times New Roman" panose="02020603050405020304" charset="0"/>
                <a:ea typeface="黑体" panose="02010609060101010101" pitchFamily="49" charset="-122"/>
              </a:rPr>
              <a:t>0.6</a:t>
            </a:r>
          </a:p>
        </p:txBody>
      </p:sp>
      <p:pic>
        <p:nvPicPr>
          <p:cNvPr id="23557" name="Picture 55"/>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3400743" y="2056211"/>
            <a:ext cx="2829066" cy="2582465"/>
          </a:xfrm>
          <a:prstGeom prst="rect">
            <a:avLst/>
          </a:prstGeom>
          <a:noFill/>
          <a:ln w="9525">
            <a:noFill/>
          </a:ln>
        </p:spPr>
      </p:pic>
    </p:spTree>
    <p:extLst>
      <p:ext uri="{BB962C8B-B14F-4D97-AF65-F5344CB8AC3E}">
        <p14:creationId xmlns:p14="http://schemas.microsoft.com/office/powerpoint/2010/main" val="34052881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213142" y="95851"/>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13634" y="209636"/>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45034" y="209636"/>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937954" y="778372"/>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pic>
        <p:nvPicPr>
          <p:cNvPr id="15" name="图片 14" descr="图片1"/>
          <p:cNvPicPr>
            <a:picLocks noChangeAspect="1"/>
          </p:cNvPicPr>
          <p:nvPr/>
        </p:nvPicPr>
        <p:blipFill>
          <a:blip r:embed="rId3" cstate="print"/>
          <a:stretch>
            <a:fillRect/>
          </a:stretch>
        </p:blipFill>
        <p:spPr>
          <a:xfrm rot="21000000">
            <a:off x="8613776" y="4340784"/>
            <a:ext cx="172085" cy="192881"/>
          </a:xfrm>
          <a:prstGeom prst="rect">
            <a:avLst/>
          </a:prstGeom>
        </p:spPr>
      </p:pic>
      <p:sp>
        <p:nvSpPr>
          <p:cNvPr id="4098" name="Rectangle 2"/>
          <p:cNvSpPr/>
          <p:nvPr/>
        </p:nvSpPr>
        <p:spPr>
          <a:xfrm>
            <a:off x="212726" y="1167473"/>
            <a:ext cx="8087995" cy="1942817"/>
          </a:xfrm>
          <a:prstGeom prst="rect">
            <a:avLst/>
          </a:prstGeom>
          <a:noFill/>
          <a:ln w="9525">
            <a:noFill/>
          </a:ln>
        </p:spPr>
        <p:txBody>
          <a:bodyPr wrap="square">
            <a:spAutoFit/>
          </a:bodyPr>
          <a:lstStyle/>
          <a:p>
            <a:pPr>
              <a:lnSpc>
                <a:spcPct val="150000"/>
              </a:lnSpc>
            </a:pPr>
            <a:r>
              <a:rPr lang="zh-CN" sz="2000" b="0" dirty="0">
                <a:latin typeface="Times New Roman" panose="02020603050405020304" charset="0"/>
                <a:ea typeface="黑体" panose="02010609060101010101" pitchFamily="49" charset="-122"/>
              </a:rPr>
              <a:t>王同学</a:t>
            </a:r>
            <a:r>
              <a:rPr sz="2000" b="0" dirty="0">
                <a:latin typeface="Times New Roman" panose="02020603050405020304" charset="0"/>
                <a:ea typeface="黑体" panose="02010609060101010101" pitchFamily="49" charset="-122"/>
              </a:rPr>
              <a:t>在实验室发现如图所示小灯泡的铭牌已经模糊不清了，偶尔看清“2.5V”字样，但他很想知道则个小灯泡正常工作时的电功率，怎么办呢？同桌</a:t>
            </a:r>
            <a:r>
              <a:rPr lang="zh-CN" sz="2000" b="0" dirty="0">
                <a:latin typeface="Times New Roman" panose="02020603050405020304" charset="0"/>
                <a:ea typeface="黑体" panose="02010609060101010101" pitchFamily="49" charset="-122"/>
              </a:rPr>
              <a:t>李红</a:t>
            </a:r>
            <a:r>
              <a:rPr sz="2000" b="0" dirty="0">
                <a:latin typeface="Times New Roman" panose="02020603050405020304" charset="0"/>
                <a:ea typeface="黑体" panose="02010609060101010101" pitchFamily="49" charset="-122"/>
              </a:rPr>
              <a:t>灵机一动，很快帮</a:t>
            </a:r>
            <a:r>
              <a:rPr lang="zh-CN" sz="2000" b="0" dirty="0">
                <a:latin typeface="Times New Roman" panose="02020603050405020304" charset="0"/>
                <a:ea typeface="黑体" panose="02010609060101010101" pitchFamily="49" charset="-122"/>
              </a:rPr>
              <a:t>王同学</a:t>
            </a:r>
            <a:r>
              <a:rPr sz="2000" b="0" dirty="0">
                <a:latin typeface="Times New Roman" panose="02020603050405020304" charset="0"/>
                <a:ea typeface="黑体" panose="02010609060101010101" pitchFamily="49" charset="-122"/>
              </a:rPr>
              <a:t>解决了这个问题，聪明的你知道</a:t>
            </a:r>
            <a:r>
              <a:rPr lang="zh-CN" sz="2000" b="0" dirty="0">
                <a:latin typeface="Times New Roman" panose="02020603050405020304" charset="0"/>
                <a:ea typeface="黑体" panose="02010609060101010101" pitchFamily="49" charset="-122"/>
              </a:rPr>
              <a:t>李红</a:t>
            </a:r>
            <a:r>
              <a:rPr sz="2000" b="0" dirty="0">
                <a:latin typeface="Times New Roman" panose="02020603050405020304" charset="0"/>
                <a:ea typeface="黑体" panose="02010609060101010101" pitchFamily="49" charset="-122"/>
              </a:rPr>
              <a:t>是想出什么办法得出了小灯泡的电功率吗？</a:t>
            </a:r>
          </a:p>
        </p:txBody>
      </p:sp>
      <p:pic>
        <p:nvPicPr>
          <p:cNvPr id="6149" name="Picture 2" descr="E:\2014.6.15物理演示课件（iflybook）物理人教9全 测量小灯牌的电功率\灯泡额定功率.jpg"/>
          <p:cNvPicPr>
            <a:picLocks noChangeAspect="1"/>
          </p:cNvPicPr>
          <p:nvPr/>
        </p:nvPicPr>
        <p:blipFill>
          <a:blip r:embed="rId4" cstate="print"/>
          <a:stretch>
            <a:fillRect/>
          </a:stretch>
        </p:blipFill>
        <p:spPr>
          <a:xfrm>
            <a:off x="5520055" y="2599123"/>
            <a:ext cx="2490470" cy="2333036"/>
          </a:xfrm>
          <a:prstGeom prst="rect">
            <a:avLst/>
          </a:prstGeom>
          <a:noFill/>
          <a:ln w="9525">
            <a:noFill/>
          </a:ln>
        </p:spPr>
      </p:pic>
    </p:spTree>
    <p:extLst>
      <p:ext uri="{BB962C8B-B14F-4D97-AF65-F5344CB8AC3E}">
        <p14:creationId xmlns:p14="http://schemas.microsoft.com/office/powerpoint/2010/main" val="1941981471"/>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9"/>
                                        </p:tgtEl>
                                        <p:attrNameLst>
                                          <p:attrName>style.visibility</p:attrName>
                                        </p:attrNameLst>
                                      </p:cBhvr>
                                      <p:to>
                                        <p:strVal val="visible"/>
                                      </p:to>
                                    </p:set>
                                    <p:anim calcmode="lin" valueType="num">
                                      <p:cBhvr additive="base">
                                        <p:cTn id="13" dur="500" fill="hold"/>
                                        <p:tgtEl>
                                          <p:spTgt spid="6149"/>
                                        </p:tgtEl>
                                        <p:attrNameLst>
                                          <p:attrName>ppt_x</p:attrName>
                                        </p:attrNameLst>
                                      </p:cBhvr>
                                      <p:tavLst>
                                        <p:tav tm="0">
                                          <p:val>
                                            <p:strVal val="#ppt_x"/>
                                          </p:val>
                                        </p:tav>
                                        <p:tav tm="100000">
                                          <p:val>
                                            <p:strVal val="#ppt_x"/>
                                          </p:val>
                                        </p:tav>
                                      </p:tavLst>
                                    </p:anim>
                                    <p:anim calcmode="lin" valueType="num">
                                      <p:cBhvr additive="base">
                                        <p:cTn id="14"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4324350"/>
          <a:chOff x="381000" y="266700"/>
          <a:chExt cx="9134475" cy="4324350"/>
        </a:xfrm>
      </p:grpSpPr>
      <p:sp>
        <p:nvSpPr>
          <p:cNvPr id="2" name="文本框 1"/>
          <p:cNvSpPr txBox="1"/>
          <p:nvPr/>
        </p:nvSpPr>
        <p:spPr>
          <a:xfrm>
            <a:off x="609882" y="1133475"/>
            <a:ext cx="851332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1.实验目的：</a:t>
            </a:r>
          </a:p>
        </p:txBody>
      </p:sp>
      <p:sp>
        <p:nvSpPr>
          <p:cNvPr id="3" name="文本框 2"/>
          <p:cNvSpPr txBox="1"/>
          <p:nvPr/>
        </p:nvSpPr>
        <p:spPr>
          <a:xfrm>
            <a:off x="2339623" y="1193312"/>
            <a:ext cx="671754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测定小灯泡的额定功率和实际功率</a:t>
            </a:r>
          </a:p>
        </p:txBody>
      </p:sp>
      <p:sp>
        <p:nvSpPr>
          <p:cNvPr id="5" name="文本框 4"/>
          <p:cNvSpPr txBox="1"/>
          <p:nvPr/>
        </p:nvSpPr>
        <p:spPr>
          <a:xfrm>
            <a:off x="224791" y="730785"/>
            <a:ext cx="6274435" cy="462788"/>
          </a:xfrm>
          <a:prstGeom prst="rect">
            <a:avLst/>
          </a:prstGeom>
          <a:noFill/>
        </p:spPr>
        <p:txBody>
          <a:bodyPr wrap="square" lIns="0" tIns="0" rIns="0" bIns="0" rtlCol="0">
            <a:spAutoFit/>
          </a:bodyPr>
          <a:lstStyle/>
          <a:p>
            <a:pPr marL="0" marR="0" lvl="0" indent="0" algn="l" fontAlgn="base">
              <a:lnSpc>
                <a:spcPct val="125000"/>
              </a:lnSpc>
            </a:pPr>
            <a:r>
              <a:rPr lang="en-US" sz="2395" b="1" u="none" spc="0">
                <a:solidFill>
                  <a:schemeClr val="tx1">
                    <a:alpha val="100000"/>
                  </a:schemeClr>
                </a:solidFill>
                <a:latin typeface="微软雅黑" panose="020B0503020204020204" charset="-122"/>
              </a:rPr>
              <a:t>测量小灯泡的电功率</a:t>
            </a:r>
          </a:p>
        </p:txBody>
      </p:sp>
      <p:sp>
        <p:nvSpPr>
          <p:cNvPr id="6" name="文本框 5"/>
          <p:cNvSpPr txBox="1"/>
          <p:nvPr/>
        </p:nvSpPr>
        <p:spPr>
          <a:xfrm>
            <a:off x="609882" y="1905000"/>
            <a:ext cx="851332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2.实验原理：</a:t>
            </a:r>
          </a:p>
        </p:txBody>
      </p:sp>
      <p:sp>
        <p:nvSpPr>
          <p:cNvPr id="7" name="文本框 6"/>
          <p:cNvSpPr txBox="1"/>
          <p:nvPr/>
        </p:nvSpPr>
        <p:spPr>
          <a:xfrm>
            <a:off x="2339152" y="1905000"/>
            <a:ext cx="6784058"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P=UI</a:t>
            </a:r>
          </a:p>
        </p:txBody>
      </p:sp>
      <p:sp>
        <p:nvSpPr>
          <p:cNvPr id="8" name="文本框 7"/>
          <p:cNvSpPr txBox="1"/>
          <p:nvPr/>
        </p:nvSpPr>
        <p:spPr>
          <a:xfrm>
            <a:off x="609882" y="2695575"/>
            <a:ext cx="851332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3.应该测量的物理量：是_______和______。</a:t>
            </a:r>
          </a:p>
        </p:txBody>
      </p:sp>
      <p:sp>
        <p:nvSpPr>
          <p:cNvPr id="9" name="文本框 8"/>
          <p:cNvSpPr txBox="1"/>
          <p:nvPr/>
        </p:nvSpPr>
        <p:spPr>
          <a:xfrm>
            <a:off x="3849887" y="2695575"/>
            <a:ext cx="5273322"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电压</a:t>
            </a:r>
          </a:p>
        </p:txBody>
      </p:sp>
      <p:sp>
        <p:nvSpPr>
          <p:cNvPr id="10" name="文本框 9"/>
          <p:cNvSpPr txBox="1"/>
          <p:nvPr/>
        </p:nvSpPr>
        <p:spPr>
          <a:xfrm>
            <a:off x="5028072" y="2695575"/>
            <a:ext cx="4095139"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电流</a:t>
            </a:r>
          </a:p>
        </p:txBody>
      </p:sp>
      <p:sp>
        <p:nvSpPr>
          <p:cNvPr id="11" name="文本框 10"/>
          <p:cNvSpPr txBox="1"/>
          <p:nvPr/>
        </p:nvSpPr>
        <p:spPr>
          <a:xfrm>
            <a:off x="609882" y="3476625"/>
            <a:ext cx="7990746" cy="1330435"/>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4.实验器材：
额定电压为2.5V 的小灯泡一个，3V 电源，开关，滑动变阻器，导线若干，除此以外，还需要 _________，_________  。</a:t>
            </a:r>
          </a:p>
        </p:txBody>
      </p:sp>
      <p:sp>
        <p:nvSpPr>
          <p:cNvPr id="12" name="文本框 11"/>
          <p:cNvSpPr txBox="1"/>
          <p:nvPr/>
        </p:nvSpPr>
        <p:spPr>
          <a:xfrm>
            <a:off x="4905540" y="4305253"/>
            <a:ext cx="4617720" cy="443054"/>
          </a:xfrm>
          <a:prstGeom prst="rect">
            <a:avLst/>
          </a:prstGeom>
          <a:noFill/>
        </p:spPr>
        <p:txBody>
          <a:bodyPr lIns="0" tIns="0" rIns="0" bIns="0" rtlCol="0">
            <a:spAutoFit/>
          </a:bodyPr>
          <a:lstStyle/>
          <a:p>
            <a:pPr marL="0" marR="0" lvl="0" indent="0" algn="l" fontAlgn="base">
              <a:lnSpc>
                <a:spcPct val="125000"/>
              </a:lnSpc>
            </a:pPr>
            <a:r>
              <a:rPr lang="en-US" sz="2295" u="none" spc="0" dirty="0" err="1">
                <a:solidFill>
                  <a:schemeClr val="tx1">
                    <a:alpha val="100000"/>
                  </a:schemeClr>
                </a:solidFill>
                <a:latin typeface="微软雅黑" panose="020B0503020204020204" charset="-122"/>
              </a:rPr>
              <a:t>电压表</a:t>
            </a:r>
            <a:endParaRPr lang="en-US" sz="2295" u="none" spc="0" dirty="0">
              <a:solidFill>
                <a:schemeClr val="tx1">
                  <a:alpha val="100000"/>
                </a:schemeClr>
              </a:solidFill>
              <a:latin typeface="微软雅黑" panose="020B0503020204020204" charset="-122"/>
            </a:endParaRPr>
          </a:p>
        </p:txBody>
      </p:sp>
      <p:sp>
        <p:nvSpPr>
          <p:cNvPr id="13" name="文本框 12"/>
          <p:cNvSpPr txBox="1"/>
          <p:nvPr/>
        </p:nvSpPr>
        <p:spPr>
          <a:xfrm>
            <a:off x="5997223" y="4324350"/>
            <a:ext cx="3125987" cy="443054"/>
          </a:xfrm>
          <a:prstGeom prst="rect">
            <a:avLst/>
          </a:prstGeom>
          <a:noFill/>
        </p:spPr>
        <p:txBody>
          <a:bodyPr lIns="0" tIns="0" rIns="0" bIns="0" rtlCol="0">
            <a:spAutoFit/>
          </a:bodyPr>
          <a:lstStyle/>
          <a:p>
            <a:pPr marL="0" marR="0" lvl="0" indent="0" algn="l" fontAlgn="base">
              <a:lnSpc>
                <a:spcPct val="125000"/>
              </a:lnSpc>
            </a:pPr>
            <a:r>
              <a:rPr lang="en-US" sz="2295" u="none" spc="0">
                <a:solidFill>
                  <a:schemeClr val="tx1">
                    <a:alpha val="100000"/>
                  </a:schemeClr>
                </a:solidFill>
                <a:latin typeface="微软雅黑" panose="020B0503020204020204" charset="-122"/>
              </a:rPr>
              <a:t>电流表</a:t>
            </a:r>
          </a:p>
        </p:txBody>
      </p:sp>
      <p:sp>
        <p:nvSpPr>
          <p:cNvPr id="18" name="Shape 108"/>
          <p:cNvSpPr/>
          <p:nvPr/>
        </p:nvSpPr>
        <p:spPr>
          <a:xfrm>
            <a:off x="84872" y="30921"/>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9" name="Shape 112"/>
          <p:cNvSpPr/>
          <p:nvPr/>
        </p:nvSpPr>
        <p:spPr>
          <a:xfrm>
            <a:off x="274" y="56859"/>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0" name="文本框 19"/>
          <p:cNvSpPr txBox="1"/>
          <p:nvPr/>
        </p:nvSpPr>
        <p:spPr>
          <a:xfrm>
            <a:off x="878334" y="206453"/>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21" name="直接连接符 20"/>
          <p:cNvCxnSpPr/>
          <p:nvPr/>
        </p:nvCxnSpPr>
        <p:spPr>
          <a:xfrm>
            <a:off x="809684" y="730629"/>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5137113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2867025"/>
          <a:chOff x="381000" y="266700"/>
          <a:chExt cx="9134475" cy="2867025"/>
        </a:xfrm>
      </p:grpSpPr>
      <p:sp>
        <p:nvSpPr>
          <p:cNvPr id="3" name="文本框 2"/>
          <p:cNvSpPr txBox="1"/>
          <p:nvPr/>
        </p:nvSpPr>
        <p:spPr>
          <a:xfrm>
            <a:off x="318418" y="417214"/>
            <a:ext cx="7487167"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chemeClr val="tx1">
                    <a:alpha val="100000"/>
                  </a:schemeClr>
                </a:solidFill>
                <a:latin typeface="微软雅黑" panose="020B0503020204020204" charset="-122"/>
              </a:rPr>
              <a:t>1.实验设计中为什么加入滑动变阻器？</a:t>
            </a:r>
          </a:p>
        </p:txBody>
      </p:sp>
      <p:sp>
        <p:nvSpPr>
          <p:cNvPr id="4" name="文本框 3"/>
          <p:cNvSpPr txBox="1"/>
          <p:nvPr/>
        </p:nvSpPr>
        <p:spPr>
          <a:xfrm>
            <a:off x="452402" y="1357714"/>
            <a:ext cx="6691348" cy="885119"/>
          </a:xfrm>
          <a:prstGeom prst="rect">
            <a:avLst/>
          </a:prstGeom>
          <a:noFill/>
        </p:spPr>
        <p:txBody>
          <a:bodyPr wrap="square" lIns="0" tIns="0" rIns="0" bIns="0" rtlCol="0">
            <a:spAutoFit/>
          </a:bodyPr>
          <a:lstStyle/>
          <a:p>
            <a:pPr marL="0" marR="0" lvl="0" indent="0" algn="l" fontAlgn="base">
              <a:lnSpc>
                <a:spcPct val="125000"/>
              </a:lnSpc>
            </a:pPr>
            <a:r>
              <a:rPr lang="en-US" sz="2295" b="1" u="none" spc="0" dirty="0" err="1">
                <a:solidFill>
                  <a:srgbClr val="FF0000">
                    <a:alpha val="100000"/>
                  </a:srgbClr>
                </a:solidFill>
                <a:latin typeface="微软雅黑" panose="020B0503020204020204" charset="-122"/>
              </a:rPr>
              <a:t>答：为了能连续改变小灯泡两端的电压使其达到一定值，且能保护电路，于是要加入滑动变阻器</a:t>
            </a:r>
            <a:r>
              <a:rPr lang="en-US" sz="2295" b="1" u="none" spc="0" dirty="0">
                <a:solidFill>
                  <a:srgbClr val="FF0000">
                    <a:alpha val="100000"/>
                  </a:srgbClr>
                </a:solidFill>
                <a:latin typeface="微软雅黑" panose="020B0503020204020204" charset="-122"/>
              </a:rPr>
              <a:t>。</a:t>
            </a:r>
          </a:p>
        </p:txBody>
      </p:sp>
      <p:sp>
        <p:nvSpPr>
          <p:cNvPr id="7" name="文本框 6"/>
          <p:cNvSpPr txBox="1"/>
          <p:nvPr/>
        </p:nvSpPr>
        <p:spPr>
          <a:xfrm>
            <a:off x="318348" y="2768805"/>
            <a:ext cx="7458663"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chemeClr val="tx1">
                    <a:alpha val="100000"/>
                  </a:schemeClr>
                </a:solidFill>
                <a:latin typeface="微软雅黑" panose="020B0503020204020204" charset="-122"/>
              </a:rPr>
              <a:t>2.怎样连接滑动变阻器？</a:t>
            </a:r>
          </a:p>
        </p:txBody>
      </p:sp>
      <p:sp>
        <p:nvSpPr>
          <p:cNvPr id="8" name="文本框 7"/>
          <p:cNvSpPr txBox="1"/>
          <p:nvPr/>
        </p:nvSpPr>
        <p:spPr>
          <a:xfrm>
            <a:off x="245816" y="3837773"/>
            <a:ext cx="7401654" cy="441468"/>
          </a:xfrm>
          <a:prstGeom prst="rect">
            <a:avLst/>
          </a:prstGeom>
          <a:noFill/>
        </p:spPr>
        <p:txBody>
          <a:bodyPr lIns="0" tIns="0" rIns="0" bIns="0" rtlCol="0">
            <a:spAutoFit/>
          </a:bodyPr>
          <a:lstStyle/>
          <a:p>
            <a:pPr marL="0" marR="0" lvl="0" indent="0" algn="l" fontAlgn="base">
              <a:lnSpc>
                <a:spcPct val="125000"/>
              </a:lnSpc>
            </a:pPr>
            <a:r>
              <a:rPr lang="en-US" sz="2295" b="1" u="none" spc="0" dirty="0" err="1">
                <a:solidFill>
                  <a:srgbClr val="FF0000">
                    <a:alpha val="100000"/>
                  </a:srgbClr>
                </a:solidFill>
                <a:latin typeface="微软雅黑" panose="020B0503020204020204" charset="-122"/>
              </a:rPr>
              <a:t>答：应一上一下连接，且还要与小灯泡串联</a:t>
            </a:r>
            <a:r>
              <a:rPr lang="en-US" sz="2295" b="1" u="none" spc="0" dirty="0">
                <a:solidFill>
                  <a:srgbClr val="FF0000">
                    <a:alpha val="100000"/>
                  </a:srgbClr>
                </a:solidFill>
                <a:latin typeface="微软雅黑" panose="020B0503020204020204" charset="-122"/>
              </a:rPr>
              <a:t>。 </a:t>
            </a:r>
          </a:p>
        </p:txBody>
      </p:sp>
    </p:spTree>
    <p:extLst>
      <p:ext uri="{BB962C8B-B14F-4D97-AF65-F5344CB8AC3E}">
        <p14:creationId xmlns:p14="http://schemas.microsoft.com/office/powerpoint/2010/main" val="37036795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2524125"/>
          <a:chOff x="381000" y="266700"/>
          <a:chExt cx="9134475" cy="2524125"/>
        </a:xfrm>
      </p:grpSpPr>
      <p:sp>
        <p:nvSpPr>
          <p:cNvPr id="5" name="文本框 4"/>
          <p:cNvSpPr txBox="1"/>
          <p:nvPr/>
        </p:nvSpPr>
        <p:spPr>
          <a:xfrm>
            <a:off x="284152" y="654797"/>
            <a:ext cx="7496669" cy="441468"/>
          </a:xfrm>
          <a:prstGeom prst="rect">
            <a:avLst/>
          </a:prstGeom>
          <a:noFill/>
        </p:spPr>
        <p:txBody>
          <a:bodyPr lIns="0" tIns="0" rIns="0" bIns="0" rtlCol="0">
            <a:spAutoFit/>
          </a:bodyPr>
          <a:lstStyle/>
          <a:p>
            <a:pPr marL="0" marR="0" lvl="0" indent="0" algn="l" fontAlgn="base">
              <a:lnSpc>
                <a:spcPct val="125000"/>
              </a:lnSpc>
            </a:pPr>
            <a:r>
              <a:rPr lang="en-US" sz="2295" b="1" u="none" spc="0" dirty="0">
                <a:solidFill>
                  <a:schemeClr val="tx1">
                    <a:alpha val="100000"/>
                  </a:schemeClr>
                </a:solidFill>
                <a:latin typeface="微软雅黑" panose="020B0503020204020204" charset="-122"/>
              </a:rPr>
              <a:t>3.实验中应该测量几个量？</a:t>
            </a:r>
          </a:p>
        </p:txBody>
      </p:sp>
      <p:sp>
        <p:nvSpPr>
          <p:cNvPr id="6" name="文本框 5"/>
          <p:cNvSpPr txBox="1"/>
          <p:nvPr/>
        </p:nvSpPr>
        <p:spPr>
          <a:xfrm>
            <a:off x="218441" y="1337437"/>
            <a:ext cx="7896225" cy="882934"/>
          </a:xfrm>
          <a:prstGeom prst="rect">
            <a:avLst/>
          </a:prstGeom>
          <a:noFill/>
        </p:spPr>
        <p:txBody>
          <a:bodyPr wrap="square" lIns="0" tIns="0" rIns="0" bIns="0" rtlCol="0">
            <a:spAutoFit/>
          </a:bodyPr>
          <a:lstStyle/>
          <a:p>
            <a:pPr marL="0" marR="0" lvl="0" indent="0" algn="l" fontAlgn="base">
              <a:lnSpc>
                <a:spcPct val="125000"/>
              </a:lnSpc>
            </a:pPr>
            <a:r>
              <a:rPr lang="en-US" sz="2295" b="1" u="none" spc="0" dirty="0">
                <a:solidFill>
                  <a:srgbClr val="FF0000">
                    <a:alpha val="100000"/>
                  </a:srgbClr>
                </a:solidFill>
                <a:latin typeface="微软雅黑" panose="020B0503020204020204" charset="-122"/>
              </a:rPr>
              <a:t>答：根据公式P=UI，要测量小灯泡的电功率必须测量小灯泡两端的电压U以及流过小灯泡的电流I。</a:t>
            </a:r>
          </a:p>
        </p:txBody>
      </p:sp>
      <p:sp>
        <p:nvSpPr>
          <p:cNvPr id="7" name="文本框 6"/>
          <p:cNvSpPr txBox="1"/>
          <p:nvPr/>
        </p:nvSpPr>
        <p:spPr>
          <a:xfrm>
            <a:off x="257317" y="2727333"/>
            <a:ext cx="7430159" cy="441468"/>
          </a:xfrm>
          <a:prstGeom prst="rect">
            <a:avLst/>
          </a:prstGeom>
          <a:noFill/>
        </p:spPr>
        <p:txBody>
          <a:bodyPr lIns="0" tIns="0" rIns="0" bIns="0" rtlCol="0">
            <a:spAutoFit/>
          </a:bodyPr>
          <a:lstStyle/>
          <a:p>
            <a:pPr marL="0" marR="0" lvl="0" indent="0" algn="l" fontAlgn="base">
              <a:lnSpc>
                <a:spcPct val="125000"/>
              </a:lnSpc>
            </a:pPr>
            <a:r>
              <a:rPr lang="en-US" sz="2295" b="1" u="none" spc="0" dirty="0">
                <a:solidFill>
                  <a:schemeClr val="tx1">
                    <a:alpha val="100000"/>
                  </a:schemeClr>
                </a:solidFill>
                <a:latin typeface="微软雅黑" panose="020B0503020204020204" charset="-122"/>
              </a:rPr>
              <a:t>4.电流表、电压表应分别连在什么位置上？</a:t>
            </a:r>
          </a:p>
        </p:txBody>
      </p:sp>
      <p:sp>
        <p:nvSpPr>
          <p:cNvPr id="8" name="文本框 7"/>
          <p:cNvSpPr txBox="1"/>
          <p:nvPr/>
        </p:nvSpPr>
        <p:spPr>
          <a:xfrm>
            <a:off x="122555" y="3585172"/>
            <a:ext cx="8088630" cy="882934"/>
          </a:xfrm>
          <a:prstGeom prst="rect">
            <a:avLst/>
          </a:prstGeom>
          <a:noFill/>
        </p:spPr>
        <p:txBody>
          <a:bodyPr wrap="square" lIns="0" tIns="0" rIns="0" bIns="0" rtlCol="0">
            <a:spAutoFit/>
          </a:bodyPr>
          <a:lstStyle/>
          <a:p>
            <a:pPr marL="0" marR="0" lvl="0" indent="0" algn="l" fontAlgn="base">
              <a:lnSpc>
                <a:spcPct val="125000"/>
              </a:lnSpc>
            </a:pPr>
            <a:r>
              <a:rPr lang="en-US" sz="2295" b="1" u="none" spc="0">
                <a:solidFill>
                  <a:srgbClr val="FF0000">
                    <a:alpha val="100000"/>
                  </a:srgbClr>
                </a:solidFill>
                <a:latin typeface="微软雅黑" panose="020B0503020204020204" charset="-122"/>
              </a:rPr>
              <a:t>答：因为要测小灯泡两端的电压以及流过小灯泡的电流，所以电压表应与小灯泡并联，电流表应与小灯泡串联。 </a:t>
            </a:r>
          </a:p>
        </p:txBody>
      </p:sp>
    </p:spTree>
    <p:extLst>
      <p:ext uri="{BB962C8B-B14F-4D97-AF65-F5344CB8AC3E}">
        <p14:creationId xmlns:p14="http://schemas.microsoft.com/office/powerpoint/2010/main" val="26083188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2695575"/>
          <a:chOff x="381000" y="266700"/>
          <a:chExt cx="9134475" cy="2695575"/>
        </a:xfrm>
      </p:grpSpPr>
      <p:sp>
        <p:nvSpPr>
          <p:cNvPr id="6" name="文本框 5"/>
          <p:cNvSpPr txBox="1"/>
          <p:nvPr/>
        </p:nvSpPr>
        <p:spPr>
          <a:xfrm>
            <a:off x="707131" y="2590540"/>
            <a:ext cx="6784058" cy="1330435"/>
          </a:xfrm>
          <a:prstGeom prst="rect">
            <a:avLst/>
          </a:prstGeom>
          <a:noFill/>
        </p:spPr>
        <p:txBody>
          <a:bodyPr lIns="0" tIns="0" rIns="0" bIns="0" rtlCol="0">
            <a:spAutoFit/>
          </a:bodyPr>
          <a:lstStyle/>
          <a:p>
            <a:pPr marL="0" marR="0" lvl="0" indent="0" algn="l" fontAlgn="base">
              <a:lnSpc>
                <a:spcPct val="125000"/>
              </a:lnSpc>
            </a:pPr>
            <a:r>
              <a:rPr lang="en-US" sz="2295" b="1" u="none" spc="0">
                <a:solidFill>
                  <a:srgbClr val="FF0000">
                    <a:alpha val="100000"/>
                  </a:srgbClr>
                </a:solidFill>
                <a:latin typeface="微软雅黑" panose="020B0503020204020204" charset="-122"/>
              </a:rPr>
              <a:t>答：滑动变阻器的滑片在闭合开关前应该放在使滑动变阻器连入电路的电阻值最大的位置，这样起到保护电路的作用。</a:t>
            </a:r>
          </a:p>
        </p:txBody>
      </p:sp>
      <p:sp>
        <p:nvSpPr>
          <p:cNvPr id="7" name="文本框 6"/>
          <p:cNvSpPr txBox="1"/>
          <p:nvPr/>
        </p:nvSpPr>
        <p:spPr>
          <a:xfrm>
            <a:off x="707131" y="1192653"/>
            <a:ext cx="6784058" cy="882934"/>
          </a:xfrm>
          <a:prstGeom prst="rect">
            <a:avLst/>
          </a:prstGeom>
          <a:noFill/>
        </p:spPr>
        <p:txBody>
          <a:bodyPr lIns="0" tIns="0" rIns="0" bIns="0" rtlCol="0">
            <a:spAutoFit/>
          </a:bodyPr>
          <a:lstStyle/>
          <a:p>
            <a:pPr marL="0" marR="0" lvl="0" indent="0" algn="l" fontAlgn="base">
              <a:lnSpc>
                <a:spcPct val="125000"/>
              </a:lnSpc>
            </a:pPr>
            <a:r>
              <a:rPr lang="en-US" sz="2295" b="1" u="none" spc="0" dirty="0">
                <a:solidFill>
                  <a:schemeClr val="tx1">
                    <a:alpha val="100000"/>
                  </a:schemeClr>
                </a:solidFill>
                <a:latin typeface="微软雅黑" panose="020B0503020204020204" charset="-122"/>
              </a:rPr>
              <a:t>5.滑动变阻器的滑片在闭合开关前应该放在什么位置？</a:t>
            </a:r>
            <a:r>
              <a:rPr lang="en-US" sz="2295" b="1" u="none" spc="0" dirty="0" err="1">
                <a:solidFill>
                  <a:schemeClr val="tx1">
                    <a:alpha val="100000"/>
                  </a:schemeClr>
                </a:solidFill>
                <a:latin typeface="微软雅黑" panose="020B0503020204020204" charset="-122"/>
              </a:rPr>
              <a:t>为什么</a:t>
            </a:r>
            <a:r>
              <a:rPr lang="en-US" sz="2295" b="1" u="none" spc="0" dirty="0">
                <a:solidFill>
                  <a:schemeClr val="tx1">
                    <a:alpha val="100000"/>
                  </a:schemeClr>
                </a:solidFill>
                <a:latin typeface="微软雅黑" panose="020B0503020204020204" charset="-122"/>
              </a:rPr>
              <a:t>？</a:t>
            </a:r>
          </a:p>
        </p:txBody>
      </p:sp>
    </p:spTree>
    <p:extLst>
      <p:ext uri="{BB962C8B-B14F-4D97-AF65-F5344CB8AC3E}">
        <p14:creationId xmlns:p14="http://schemas.microsoft.com/office/powerpoint/2010/main" val="30744054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图片 43010" descr="未命名"/>
          <p:cNvPicPr>
            <a:picLocks noChangeAspect="1"/>
          </p:cNvPicPr>
          <p:nvPr/>
        </p:nvPicPr>
        <p:blipFill>
          <a:blip r:embed="rId2" cstate="print">
            <a:clrChange>
              <a:clrFrom>
                <a:srgbClr val="FFFFFF"/>
              </a:clrFrom>
              <a:clrTo>
                <a:srgbClr val="FFFFFF">
                  <a:alpha val="0"/>
                </a:srgbClr>
              </a:clrTo>
            </a:clrChange>
          </a:blip>
          <a:srcRect t="6522" b="9309"/>
          <a:stretch>
            <a:fillRect/>
          </a:stretch>
        </p:blipFill>
        <p:spPr>
          <a:xfrm>
            <a:off x="3493582" y="372666"/>
            <a:ext cx="2503640" cy="1481137"/>
          </a:xfrm>
          <a:prstGeom prst="rect">
            <a:avLst/>
          </a:prstGeom>
          <a:noFill/>
          <a:ln w="9525">
            <a:noFill/>
          </a:ln>
        </p:spPr>
      </p:pic>
      <p:pic>
        <p:nvPicPr>
          <p:cNvPr id="43012" name="图片 43011" descr="hd"/>
          <p:cNvPicPr>
            <a:picLocks noChangeAspect="1"/>
          </p:cNvPicPr>
          <p:nvPr/>
        </p:nvPicPr>
        <p:blipFill>
          <a:blip r:embed="rId3" cstate="print">
            <a:clrChange>
              <a:clrFrom>
                <a:srgbClr val="FFFFFF"/>
              </a:clrFrom>
              <a:clrTo>
                <a:srgbClr val="FFFFFF">
                  <a:alpha val="0"/>
                </a:srgbClr>
              </a:clrTo>
            </a:clrChange>
          </a:blip>
          <a:stretch>
            <a:fillRect/>
          </a:stretch>
        </p:blipFill>
        <p:spPr>
          <a:xfrm>
            <a:off x="2014915" y="2178844"/>
            <a:ext cx="1716205" cy="960834"/>
          </a:xfrm>
          <a:prstGeom prst="rect">
            <a:avLst/>
          </a:prstGeom>
          <a:noFill/>
          <a:ln w="9525">
            <a:noFill/>
          </a:ln>
        </p:spPr>
      </p:pic>
      <p:pic>
        <p:nvPicPr>
          <p:cNvPr id="43013" name="图片 43012" descr="dlb"/>
          <p:cNvPicPr>
            <a:picLocks noChangeAspect="1"/>
          </p:cNvPicPr>
          <p:nvPr/>
        </p:nvPicPr>
        <p:blipFill>
          <a:blip r:embed="rId4" cstate="print"/>
          <a:stretch>
            <a:fillRect/>
          </a:stretch>
        </p:blipFill>
        <p:spPr>
          <a:xfrm>
            <a:off x="4061296" y="2016920"/>
            <a:ext cx="901453" cy="1160859"/>
          </a:xfrm>
          <a:prstGeom prst="rect">
            <a:avLst/>
          </a:prstGeom>
          <a:noFill/>
          <a:ln w="9525">
            <a:noFill/>
          </a:ln>
        </p:spPr>
      </p:pic>
      <p:pic>
        <p:nvPicPr>
          <p:cNvPr id="43014" name="图片 43013" descr="dy"/>
          <p:cNvPicPr>
            <a:picLocks noChangeAspect="1"/>
          </p:cNvPicPr>
          <p:nvPr/>
        </p:nvPicPr>
        <p:blipFill>
          <a:blip r:embed="rId5" cstate="print">
            <a:clrChange>
              <a:clrFrom>
                <a:srgbClr val="FFFFFF"/>
              </a:clrFrom>
              <a:clrTo>
                <a:srgbClr val="FFFFFF">
                  <a:alpha val="0"/>
                </a:srgbClr>
              </a:clrTo>
            </a:clrChange>
          </a:blip>
          <a:stretch>
            <a:fillRect/>
          </a:stretch>
        </p:blipFill>
        <p:spPr>
          <a:xfrm>
            <a:off x="6124305" y="1908573"/>
            <a:ext cx="792186" cy="1026319"/>
          </a:xfrm>
          <a:prstGeom prst="rect">
            <a:avLst/>
          </a:prstGeom>
          <a:noFill/>
          <a:ln w="9525">
            <a:noFill/>
          </a:ln>
        </p:spPr>
      </p:pic>
      <p:pic>
        <p:nvPicPr>
          <p:cNvPr id="43015" name="图片 43014" descr="电路的连接 中的图像 1 拷贝"/>
          <p:cNvPicPr>
            <a:picLocks noChangeAspect="1"/>
          </p:cNvPicPr>
          <p:nvPr/>
        </p:nvPicPr>
        <p:blipFill>
          <a:blip r:embed="rId6" cstate="print"/>
          <a:stretch>
            <a:fillRect/>
          </a:stretch>
        </p:blipFill>
        <p:spPr>
          <a:xfrm>
            <a:off x="4330900" y="3961210"/>
            <a:ext cx="1004782" cy="852488"/>
          </a:xfrm>
          <a:prstGeom prst="rect">
            <a:avLst/>
          </a:prstGeom>
          <a:noFill/>
          <a:ln w="9525">
            <a:noFill/>
          </a:ln>
        </p:spPr>
      </p:pic>
      <p:pic>
        <p:nvPicPr>
          <p:cNvPr id="43016" name="图片 43015" descr="灯泡的电功率 中的图像 1 拷贝"/>
          <p:cNvPicPr>
            <a:picLocks noChangeAspect="1"/>
          </p:cNvPicPr>
          <p:nvPr/>
        </p:nvPicPr>
        <p:blipFill>
          <a:blip r:embed="rId7" cstate="print"/>
          <a:stretch>
            <a:fillRect/>
          </a:stretch>
        </p:blipFill>
        <p:spPr>
          <a:xfrm>
            <a:off x="5731181" y="3203973"/>
            <a:ext cx="915706" cy="762000"/>
          </a:xfrm>
          <a:prstGeom prst="rect">
            <a:avLst/>
          </a:prstGeom>
          <a:noFill/>
          <a:ln w="9525">
            <a:noFill/>
          </a:ln>
        </p:spPr>
      </p:pic>
      <p:pic>
        <p:nvPicPr>
          <p:cNvPr id="43017" name="图片 43016" descr="灯泡的电功率 中的图像 1 拷贝"/>
          <p:cNvPicPr>
            <a:picLocks noChangeAspect="1"/>
          </p:cNvPicPr>
          <p:nvPr/>
        </p:nvPicPr>
        <p:blipFill>
          <a:blip r:embed="rId8" cstate="print"/>
          <a:stretch>
            <a:fillRect/>
          </a:stretch>
        </p:blipFill>
        <p:spPr>
          <a:xfrm>
            <a:off x="2068361" y="3529013"/>
            <a:ext cx="1580809" cy="609600"/>
          </a:xfrm>
          <a:prstGeom prst="rect">
            <a:avLst/>
          </a:prstGeom>
          <a:noFill/>
          <a:ln w="9525">
            <a:noFill/>
          </a:ln>
        </p:spPr>
      </p:pic>
      <p:sp>
        <p:nvSpPr>
          <p:cNvPr id="43018" name="任意多边形 43017"/>
          <p:cNvSpPr/>
          <p:nvPr/>
        </p:nvSpPr>
        <p:spPr>
          <a:xfrm>
            <a:off x="2121806" y="2664619"/>
            <a:ext cx="377684" cy="1079897"/>
          </a:xfrm>
          <a:custGeom>
            <a:avLst/>
            <a:gdLst/>
            <a:ahLst/>
            <a:cxnLst>
              <a:cxn ang="0">
                <a:pos x="344759" y="1439863"/>
              </a:cxn>
              <a:cxn ang="0">
                <a:pos x="26385" y="525160"/>
              </a:cxn>
              <a:cxn ang="0">
                <a:pos x="504825" y="0"/>
              </a:cxn>
            </a:cxnLst>
            <a:rect l="0" t="0" r="0" b="0"/>
            <a:pathLst>
              <a:path w="287" h="499">
                <a:moveTo>
                  <a:pt x="196" y="499"/>
                </a:moveTo>
                <a:cubicBezTo>
                  <a:pt x="98" y="382"/>
                  <a:pt x="0" y="265"/>
                  <a:pt x="15" y="182"/>
                </a:cubicBezTo>
                <a:cubicBezTo>
                  <a:pt x="30" y="99"/>
                  <a:pt x="158" y="49"/>
                  <a:pt x="287" y="0"/>
                </a:cubicBezTo>
              </a:path>
            </a:pathLst>
          </a:custGeom>
          <a:noFill/>
          <a:ln w="508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43019" name="任意多边形 43018"/>
          <p:cNvSpPr/>
          <p:nvPr/>
        </p:nvSpPr>
        <p:spPr>
          <a:xfrm>
            <a:off x="3684801" y="2340769"/>
            <a:ext cx="592655" cy="539354"/>
          </a:xfrm>
          <a:custGeom>
            <a:avLst/>
            <a:gdLst/>
            <a:ahLst/>
            <a:cxnLst>
              <a:cxn ang="0">
                <a:pos x="0" y="0"/>
              </a:cxn>
              <a:cxn ang="0">
                <a:pos x="243432" y="269429"/>
              </a:cxn>
              <a:cxn ang="0">
                <a:pos x="792162" y="719138"/>
              </a:cxn>
            </a:cxnLst>
            <a:rect l="0" t="0" r="0" b="0"/>
            <a:pathLst>
              <a:path w="589" h="363">
                <a:moveTo>
                  <a:pt x="0" y="0"/>
                </a:moveTo>
                <a:cubicBezTo>
                  <a:pt x="41" y="37"/>
                  <a:pt x="83" y="75"/>
                  <a:pt x="181" y="136"/>
                </a:cubicBezTo>
                <a:cubicBezTo>
                  <a:pt x="279" y="197"/>
                  <a:pt x="434" y="280"/>
                  <a:pt x="589" y="363"/>
                </a:cubicBezTo>
              </a:path>
            </a:pathLst>
          </a:custGeom>
          <a:noFill/>
          <a:ln w="508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43020" name="任意多边形 43019"/>
          <p:cNvSpPr/>
          <p:nvPr/>
        </p:nvSpPr>
        <p:spPr>
          <a:xfrm>
            <a:off x="5138527" y="3744516"/>
            <a:ext cx="1293389" cy="809625"/>
          </a:xfrm>
          <a:custGeom>
            <a:avLst/>
            <a:gdLst/>
            <a:ahLst/>
            <a:cxnLst>
              <a:cxn ang="0">
                <a:pos x="0" y="1003111"/>
              </a:cxn>
              <a:cxn ang="0">
                <a:pos x="1001933" y="912650"/>
              </a:cxn>
              <a:cxn ang="0">
                <a:pos x="1728787" y="0"/>
              </a:cxn>
            </a:cxnLst>
            <a:rect l="0" t="0" r="0" b="0"/>
            <a:pathLst>
              <a:path w="861" h="537">
                <a:moveTo>
                  <a:pt x="0" y="499"/>
                </a:moveTo>
                <a:cubicBezTo>
                  <a:pt x="177" y="518"/>
                  <a:pt x="355" y="537"/>
                  <a:pt x="499" y="454"/>
                </a:cubicBezTo>
                <a:cubicBezTo>
                  <a:pt x="643" y="371"/>
                  <a:pt x="752" y="185"/>
                  <a:pt x="861" y="0"/>
                </a:cubicBezTo>
              </a:path>
            </a:pathLst>
          </a:custGeom>
          <a:noFill/>
          <a:ln w="508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43021" name="任意多边形 43020"/>
          <p:cNvSpPr/>
          <p:nvPr/>
        </p:nvSpPr>
        <p:spPr>
          <a:xfrm rot="1859288">
            <a:off x="3199037" y="4121944"/>
            <a:ext cx="1454915" cy="432197"/>
          </a:xfrm>
          <a:custGeom>
            <a:avLst/>
            <a:gdLst/>
            <a:ahLst/>
            <a:cxnLst>
              <a:cxn ang="0">
                <a:pos x="0" y="111295"/>
              </a:cxn>
              <a:cxn ang="0">
                <a:pos x="971780" y="558950"/>
              </a:cxn>
              <a:cxn ang="0">
                <a:pos x="1944688" y="0"/>
              </a:cxn>
            </a:cxnLst>
            <a:rect l="0" t="0" r="0" b="0"/>
            <a:pathLst>
              <a:path w="1723" h="233">
                <a:moveTo>
                  <a:pt x="0" y="45"/>
                </a:moveTo>
                <a:cubicBezTo>
                  <a:pt x="287" y="139"/>
                  <a:pt x="574" y="233"/>
                  <a:pt x="861" y="226"/>
                </a:cubicBezTo>
                <a:cubicBezTo>
                  <a:pt x="1148" y="219"/>
                  <a:pt x="1435" y="109"/>
                  <a:pt x="1723" y="0"/>
                </a:cubicBezTo>
              </a:path>
            </a:pathLst>
          </a:custGeom>
          <a:noFill/>
          <a:ln w="508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43022" name="任意多边形 43021"/>
          <p:cNvSpPr/>
          <p:nvPr/>
        </p:nvSpPr>
        <p:spPr>
          <a:xfrm rot="-9973813">
            <a:off x="4438979" y="3096817"/>
            <a:ext cx="1616440" cy="470296"/>
          </a:xfrm>
          <a:custGeom>
            <a:avLst/>
            <a:gdLst/>
            <a:ahLst/>
            <a:cxnLst>
              <a:cxn ang="0">
                <a:pos x="2160588" y="627062"/>
              </a:cxn>
              <a:cxn ang="0">
                <a:pos x="1296353" y="88945"/>
              </a:cxn>
              <a:cxn ang="0">
                <a:pos x="0" y="88945"/>
              </a:cxn>
            </a:cxnLst>
            <a:rect l="0" t="0" r="0" b="0"/>
            <a:pathLst>
              <a:path w="680" h="423">
                <a:moveTo>
                  <a:pt x="680" y="423"/>
                </a:moveTo>
                <a:cubicBezTo>
                  <a:pt x="600" y="271"/>
                  <a:pt x="521" y="120"/>
                  <a:pt x="408" y="60"/>
                </a:cubicBezTo>
                <a:cubicBezTo>
                  <a:pt x="295" y="0"/>
                  <a:pt x="147" y="30"/>
                  <a:pt x="0" y="60"/>
                </a:cubicBezTo>
              </a:path>
            </a:pathLst>
          </a:custGeom>
          <a:noFill/>
          <a:ln w="508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43023" name="任意多边形 43022"/>
          <p:cNvSpPr/>
          <p:nvPr/>
        </p:nvSpPr>
        <p:spPr>
          <a:xfrm rot="846556">
            <a:off x="6431916" y="2718198"/>
            <a:ext cx="464385" cy="1027509"/>
          </a:xfrm>
          <a:custGeom>
            <a:avLst/>
            <a:gdLst/>
            <a:ahLst/>
            <a:cxnLst>
              <a:cxn ang="0">
                <a:pos x="0" y="0"/>
              </a:cxn>
              <a:cxn ang="0">
                <a:pos x="599582" y="455831"/>
              </a:cxn>
              <a:cxn ang="0">
                <a:pos x="118860" y="1370012"/>
              </a:cxn>
            </a:cxnLst>
            <a:rect l="0" t="0" r="0" b="0"/>
            <a:pathLst>
              <a:path w="235" h="544">
                <a:moveTo>
                  <a:pt x="0" y="0"/>
                </a:moveTo>
                <a:cubicBezTo>
                  <a:pt x="109" y="45"/>
                  <a:pt x="219" y="90"/>
                  <a:pt x="227" y="181"/>
                </a:cubicBezTo>
                <a:cubicBezTo>
                  <a:pt x="235" y="272"/>
                  <a:pt x="140" y="408"/>
                  <a:pt x="45" y="544"/>
                </a:cubicBezTo>
              </a:path>
            </a:pathLst>
          </a:custGeom>
          <a:noFill/>
          <a:ln w="508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43024" name="任意多边形 43023"/>
          <p:cNvSpPr/>
          <p:nvPr/>
        </p:nvSpPr>
        <p:spPr>
          <a:xfrm rot="1301645">
            <a:off x="5523336" y="2513410"/>
            <a:ext cx="700734" cy="1087040"/>
          </a:xfrm>
          <a:custGeom>
            <a:avLst/>
            <a:gdLst/>
            <a:ahLst/>
            <a:cxnLst>
              <a:cxn ang="0">
                <a:pos x="786096" y="0"/>
              </a:cxn>
              <a:cxn ang="0">
                <a:pos x="26761" y="482241"/>
              </a:cxn>
              <a:cxn ang="0">
                <a:pos x="936625" y="1449387"/>
              </a:cxn>
            </a:cxnLst>
            <a:rect l="0" t="0" r="0" b="0"/>
            <a:pathLst>
              <a:path w="280" h="544">
                <a:moveTo>
                  <a:pt x="235" y="0"/>
                </a:moveTo>
                <a:cubicBezTo>
                  <a:pt x="117" y="45"/>
                  <a:pt x="0" y="90"/>
                  <a:pt x="8" y="181"/>
                </a:cubicBezTo>
                <a:cubicBezTo>
                  <a:pt x="16" y="272"/>
                  <a:pt x="148" y="408"/>
                  <a:pt x="280" y="544"/>
                </a:cubicBezTo>
              </a:path>
            </a:pathLst>
          </a:custGeom>
          <a:noFill/>
          <a:ln w="508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2" name="文本框 1"/>
          <p:cNvSpPr txBox="1"/>
          <p:nvPr/>
        </p:nvSpPr>
        <p:spPr>
          <a:xfrm>
            <a:off x="194310" y="303645"/>
            <a:ext cx="263525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电路图及实物图的连接</a:t>
            </a:r>
          </a:p>
        </p:txBody>
      </p:sp>
    </p:spTree>
    <p:extLst>
      <p:ext uri="{BB962C8B-B14F-4D97-AF65-F5344CB8AC3E}">
        <p14:creationId xmlns:p14="http://schemas.microsoft.com/office/powerpoint/2010/main" val="1104693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dissolve">
                                      <p:cBhvr>
                                        <p:cTn id="7" dur="500"/>
                                        <p:tgtEl>
                                          <p:spTgt spid="430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3017"/>
                                        </p:tgtEl>
                                        <p:attrNameLst>
                                          <p:attrName>style.visibility</p:attrName>
                                        </p:attrNameLst>
                                      </p:cBhvr>
                                      <p:to>
                                        <p:strVal val="visible"/>
                                      </p:to>
                                    </p:set>
                                    <p:animEffect transition="in" filter="dissolve">
                                      <p:cBhvr>
                                        <p:cTn id="12" dur="500"/>
                                        <p:tgtEl>
                                          <p:spTgt spid="43017"/>
                                        </p:tgtEl>
                                      </p:cBhvr>
                                    </p:animEffect>
                                  </p:childTnLst>
                                </p:cTn>
                              </p:par>
                              <p:par>
                                <p:cTn id="13" presetID="9" presetClass="entr" presetSubtype="0" fill="hold" nodeType="withEffect">
                                  <p:stCondLst>
                                    <p:cond delay="0"/>
                                  </p:stCondLst>
                                  <p:childTnLst>
                                    <p:set>
                                      <p:cBhvr>
                                        <p:cTn id="14" dur="1" fill="hold">
                                          <p:stCondLst>
                                            <p:cond delay="0"/>
                                          </p:stCondLst>
                                        </p:cTn>
                                        <p:tgtEl>
                                          <p:spTgt spid="43016"/>
                                        </p:tgtEl>
                                        <p:attrNameLst>
                                          <p:attrName>style.visibility</p:attrName>
                                        </p:attrNameLst>
                                      </p:cBhvr>
                                      <p:to>
                                        <p:strVal val="visible"/>
                                      </p:to>
                                    </p:set>
                                    <p:animEffect transition="in" filter="dissolve">
                                      <p:cBhvr>
                                        <p:cTn id="15" dur="500"/>
                                        <p:tgtEl>
                                          <p:spTgt spid="43016"/>
                                        </p:tgtEl>
                                      </p:cBhvr>
                                    </p:animEffect>
                                  </p:childTnLst>
                                </p:cTn>
                              </p:par>
                              <p:par>
                                <p:cTn id="16" presetID="9" presetClass="entr" presetSubtype="0" fill="hold" nodeType="withEffect">
                                  <p:stCondLst>
                                    <p:cond delay="0"/>
                                  </p:stCondLst>
                                  <p:childTnLst>
                                    <p:set>
                                      <p:cBhvr>
                                        <p:cTn id="17" dur="1" fill="hold">
                                          <p:stCondLst>
                                            <p:cond delay="0"/>
                                          </p:stCondLst>
                                        </p:cTn>
                                        <p:tgtEl>
                                          <p:spTgt spid="43015"/>
                                        </p:tgtEl>
                                        <p:attrNameLst>
                                          <p:attrName>style.visibility</p:attrName>
                                        </p:attrNameLst>
                                      </p:cBhvr>
                                      <p:to>
                                        <p:strVal val="visible"/>
                                      </p:to>
                                    </p:set>
                                    <p:animEffect transition="in" filter="dissolve">
                                      <p:cBhvr>
                                        <p:cTn id="18" dur="500"/>
                                        <p:tgtEl>
                                          <p:spTgt spid="43015"/>
                                        </p:tgtEl>
                                      </p:cBhvr>
                                    </p:animEffect>
                                  </p:childTnLst>
                                </p:cTn>
                              </p:par>
                              <p:par>
                                <p:cTn id="19" presetID="9" presetClass="entr" presetSubtype="0" fill="hold" nodeType="withEffect">
                                  <p:stCondLst>
                                    <p:cond delay="0"/>
                                  </p:stCondLst>
                                  <p:childTnLst>
                                    <p:set>
                                      <p:cBhvr>
                                        <p:cTn id="20" dur="1" fill="hold">
                                          <p:stCondLst>
                                            <p:cond delay="0"/>
                                          </p:stCondLst>
                                        </p:cTn>
                                        <p:tgtEl>
                                          <p:spTgt spid="43014"/>
                                        </p:tgtEl>
                                        <p:attrNameLst>
                                          <p:attrName>style.visibility</p:attrName>
                                        </p:attrNameLst>
                                      </p:cBhvr>
                                      <p:to>
                                        <p:strVal val="visible"/>
                                      </p:to>
                                    </p:set>
                                    <p:animEffect transition="in" filter="dissolve">
                                      <p:cBhvr>
                                        <p:cTn id="21" dur="500"/>
                                        <p:tgtEl>
                                          <p:spTgt spid="43014"/>
                                        </p:tgtEl>
                                      </p:cBhvr>
                                    </p:animEffect>
                                  </p:childTnLst>
                                </p:cTn>
                              </p:par>
                              <p:par>
                                <p:cTn id="22" presetID="9" presetClass="entr" presetSubtype="0" fill="hold" nodeType="withEffect">
                                  <p:stCondLst>
                                    <p:cond delay="0"/>
                                  </p:stCondLst>
                                  <p:childTnLst>
                                    <p:set>
                                      <p:cBhvr>
                                        <p:cTn id="23" dur="1" fill="hold">
                                          <p:stCondLst>
                                            <p:cond delay="0"/>
                                          </p:stCondLst>
                                        </p:cTn>
                                        <p:tgtEl>
                                          <p:spTgt spid="43013"/>
                                        </p:tgtEl>
                                        <p:attrNameLst>
                                          <p:attrName>style.visibility</p:attrName>
                                        </p:attrNameLst>
                                      </p:cBhvr>
                                      <p:to>
                                        <p:strVal val="visible"/>
                                      </p:to>
                                    </p:set>
                                    <p:animEffect transition="in" filter="dissolve">
                                      <p:cBhvr>
                                        <p:cTn id="24" dur="500"/>
                                        <p:tgtEl>
                                          <p:spTgt spid="43013"/>
                                        </p:tgtEl>
                                      </p:cBhvr>
                                    </p:animEffect>
                                  </p:childTnLst>
                                </p:cTn>
                              </p:par>
                              <p:par>
                                <p:cTn id="25" presetID="9" presetClass="entr" presetSubtype="0" fill="hold" nodeType="withEffect">
                                  <p:stCondLst>
                                    <p:cond delay="0"/>
                                  </p:stCondLst>
                                  <p:childTnLst>
                                    <p:set>
                                      <p:cBhvr>
                                        <p:cTn id="26" dur="1" fill="hold">
                                          <p:stCondLst>
                                            <p:cond delay="0"/>
                                          </p:stCondLst>
                                        </p:cTn>
                                        <p:tgtEl>
                                          <p:spTgt spid="43012"/>
                                        </p:tgtEl>
                                        <p:attrNameLst>
                                          <p:attrName>style.visibility</p:attrName>
                                        </p:attrNameLst>
                                      </p:cBhvr>
                                      <p:to>
                                        <p:strVal val="visible"/>
                                      </p:to>
                                    </p:set>
                                    <p:animEffect transition="in" filter="dissolve">
                                      <p:cBhvr>
                                        <p:cTn id="27" dur="500"/>
                                        <p:tgtEl>
                                          <p:spTgt spid="430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3021"/>
                                        </p:tgtEl>
                                        <p:attrNameLst>
                                          <p:attrName>style.visibility</p:attrName>
                                        </p:attrNameLst>
                                      </p:cBhvr>
                                      <p:to>
                                        <p:strVal val="visible"/>
                                      </p:to>
                                    </p:set>
                                    <p:animEffect transition="in" filter="wipe(left)">
                                      <p:cBhvr>
                                        <p:cTn id="32" dur="500"/>
                                        <p:tgtEl>
                                          <p:spTgt spid="430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3020"/>
                                        </p:tgtEl>
                                        <p:attrNameLst>
                                          <p:attrName>style.visibility</p:attrName>
                                        </p:attrNameLst>
                                      </p:cBhvr>
                                      <p:to>
                                        <p:strVal val="visible"/>
                                      </p:to>
                                    </p:set>
                                    <p:animEffect transition="in" filter="wipe(down)">
                                      <p:cBhvr>
                                        <p:cTn id="37" dur="500"/>
                                        <p:tgtEl>
                                          <p:spTgt spid="430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3022"/>
                                        </p:tgtEl>
                                        <p:attrNameLst>
                                          <p:attrName>style.visibility</p:attrName>
                                        </p:attrNameLst>
                                      </p:cBhvr>
                                      <p:to>
                                        <p:strVal val="visible"/>
                                      </p:to>
                                    </p:set>
                                    <p:animEffect transition="in" filter="wipe(down)">
                                      <p:cBhvr>
                                        <p:cTn id="42" dur="500"/>
                                        <p:tgtEl>
                                          <p:spTgt spid="430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43019"/>
                                        </p:tgtEl>
                                        <p:attrNameLst>
                                          <p:attrName>style.visibility</p:attrName>
                                        </p:attrNameLst>
                                      </p:cBhvr>
                                      <p:to>
                                        <p:strVal val="visible"/>
                                      </p:to>
                                    </p:set>
                                    <p:animEffect transition="in" filter="wipe(right)">
                                      <p:cBhvr>
                                        <p:cTn id="47" dur="500"/>
                                        <p:tgtEl>
                                          <p:spTgt spid="430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43018"/>
                                        </p:tgtEl>
                                        <p:attrNameLst>
                                          <p:attrName>style.visibility</p:attrName>
                                        </p:attrNameLst>
                                      </p:cBhvr>
                                      <p:to>
                                        <p:strVal val="visible"/>
                                      </p:to>
                                    </p:set>
                                    <p:animEffect transition="in" filter="wipe(up)">
                                      <p:cBhvr>
                                        <p:cTn id="52" dur="500"/>
                                        <p:tgtEl>
                                          <p:spTgt spid="430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43023"/>
                                        </p:tgtEl>
                                        <p:attrNameLst>
                                          <p:attrName>style.visibility</p:attrName>
                                        </p:attrNameLst>
                                      </p:cBhvr>
                                      <p:to>
                                        <p:strVal val="visible"/>
                                      </p:to>
                                    </p:set>
                                    <p:animEffect transition="in" filter="wipe(down)">
                                      <p:cBhvr>
                                        <p:cTn id="57" dur="500"/>
                                        <p:tgtEl>
                                          <p:spTgt spid="4302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43024"/>
                                        </p:tgtEl>
                                        <p:attrNameLst>
                                          <p:attrName>style.visibility</p:attrName>
                                        </p:attrNameLst>
                                      </p:cBhvr>
                                      <p:to>
                                        <p:strVal val="visible"/>
                                      </p:to>
                                    </p:set>
                                    <p:animEffect transition="in" filter="wipe(up)">
                                      <p:cBhvr>
                                        <p:cTn id="62" dur="500"/>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381000" y="266700"/>
          <a:ext cx="9134475" cy="4295775"/>
          <a:chOff x="381000" y="266700"/>
          <a:chExt cx="9134475" cy="4295775"/>
        </a:xfrm>
      </p:grpSpPr>
      <p:sp>
        <p:nvSpPr>
          <p:cNvPr id="2" name="文本框 1"/>
          <p:cNvSpPr txBox="1"/>
          <p:nvPr/>
        </p:nvSpPr>
        <p:spPr>
          <a:xfrm>
            <a:off x="638388" y="1057275"/>
            <a:ext cx="8484823"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chemeClr val="tx1">
                    <a:alpha val="100000"/>
                  </a:schemeClr>
                </a:solidFill>
                <a:latin typeface="微软雅黑" panose="020B0503020204020204" charset="-122"/>
              </a:rPr>
              <a:t>1、根据电路图连接电路</a:t>
            </a:r>
          </a:p>
        </p:txBody>
      </p:sp>
      <p:sp>
        <p:nvSpPr>
          <p:cNvPr id="4" name="文本框 3"/>
          <p:cNvSpPr txBox="1"/>
          <p:nvPr/>
        </p:nvSpPr>
        <p:spPr>
          <a:xfrm>
            <a:off x="638388" y="266700"/>
            <a:ext cx="8484823" cy="460704"/>
          </a:xfrm>
          <a:prstGeom prst="rect">
            <a:avLst/>
          </a:prstGeom>
          <a:noFill/>
        </p:spPr>
        <p:txBody>
          <a:bodyPr lIns="0" tIns="0" rIns="0" bIns="0" rtlCol="0">
            <a:spAutoFit/>
          </a:bodyPr>
          <a:lstStyle/>
          <a:p>
            <a:pPr marL="0" marR="0" lvl="0" indent="0" algn="l" fontAlgn="base">
              <a:lnSpc>
                <a:spcPct val="125000"/>
              </a:lnSpc>
            </a:pPr>
            <a:r>
              <a:rPr lang="en-US" sz="2395" b="1" u="none" spc="0">
                <a:solidFill>
                  <a:schemeClr val="tx1">
                    <a:alpha val="100000"/>
                  </a:schemeClr>
                </a:solidFill>
                <a:latin typeface="微软雅黑" panose="020B0503020204020204" charset="-122"/>
              </a:rPr>
              <a:t>进行实验</a:t>
            </a:r>
          </a:p>
        </p:txBody>
      </p:sp>
      <p:sp>
        <p:nvSpPr>
          <p:cNvPr id="5" name="文本框 4"/>
          <p:cNvSpPr txBox="1"/>
          <p:nvPr/>
        </p:nvSpPr>
        <p:spPr>
          <a:xfrm>
            <a:off x="1084957" y="1747838"/>
            <a:ext cx="6803061"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chemeClr val="tx1">
                    <a:alpha val="100000"/>
                  </a:schemeClr>
                </a:solidFill>
                <a:latin typeface="微软雅黑" panose="020B0503020204020204" charset="-122"/>
              </a:rPr>
              <a:t>连接电路时，应注意： </a:t>
            </a:r>
          </a:p>
        </p:txBody>
      </p:sp>
      <p:sp>
        <p:nvSpPr>
          <p:cNvPr id="6" name="文本框 5"/>
          <p:cNvSpPr txBox="1"/>
          <p:nvPr/>
        </p:nvSpPr>
        <p:spPr>
          <a:xfrm>
            <a:off x="1084957" y="4295775"/>
            <a:ext cx="8038253"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chemeClr val="tx1">
                    <a:alpha val="100000"/>
                  </a:schemeClr>
                </a:solidFill>
                <a:latin typeface="微软雅黑" panose="020B0503020204020204" charset="-122"/>
              </a:rPr>
              <a:t>(3)闭合开关前，滑动变阻器应调到__________。</a:t>
            </a:r>
          </a:p>
        </p:txBody>
      </p:sp>
      <p:sp>
        <p:nvSpPr>
          <p:cNvPr id="7" name="文本框 6"/>
          <p:cNvSpPr txBox="1"/>
          <p:nvPr/>
        </p:nvSpPr>
        <p:spPr>
          <a:xfrm>
            <a:off x="1084956" y="3152775"/>
            <a:ext cx="6850568" cy="882934"/>
          </a:xfrm>
          <a:prstGeom prst="rect">
            <a:avLst/>
          </a:prstGeom>
          <a:noFill/>
        </p:spPr>
        <p:txBody>
          <a:bodyPr lIns="0" tIns="0" rIns="0" bIns="0" rtlCol="0">
            <a:spAutoFit/>
          </a:bodyPr>
          <a:lstStyle/>
          <a:p>
            <a:pPr marL="0" marR="0" lvl="0" indent="0" algn="l" fontAlgn="base">
              <a:lnSpc>
                <a:spcPct val="125000"/>
              </a:lnSpc>
            </a:pPr>
            <a:r>
              <a:rPr lang="en-US" sz="2295" b="1" u="none" spc="0">
                <a:solidFill>
                  <a:schemeClr val="tx1">
                    <a:alpha val="100000"/>
                  </a:schemeClr>
                </a:solidFill>
                <a:latin typeface="微软雅黑" panose="020B0503020204020204" charset="-122"/>
              </a:rPr>
              <a:t>(2)小灯泡的额定电压为2.5V，电阻约8Ω，则电压表、电流表应选择的量程分别是_________、___________.</a:t>
            </a:r>
          </a:p>
        </p:txBody>
      </p:sp>
      <p:sp>
        <p:nvSpPr>
          <p:cNvPr id="8" name="文本框 7"/>
          <p:cNvSpPr txBox="1"/>
          <p:nvPr/>
        </p:nvSpPr>
        <p:spPr>
          <a:xfrm>
            <a:off x="1084957" y="2438400"/>
            <a:ext cx="8038253"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chemeClr val="tx1">
                    <a:alpha val="100000"/>
                  </a:schemeClr>
                </a:solidFill>
                <a:latin typeface="微软雅黑" panose="020B0503020204020204" charset="-122"/>
              </a:rPr>
              <a:t>(1)开关应______，</a:t>
            </a:r>
          </a:p>
        </p:txBody>
      </p:sp>
      <p:sp>
        <p:nvSpPr>
          <p:cNvPr id="9" name="文本框 8"/>
          <p:cNvSpPr txBox="1"/>
          <p:nvPr/>
        </p:nvSpPr>
        <p:spPr>
          <a:xfrm>
            <a:off x="2434168" y="2438400"/>
            <a:ext cx="6689043"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rgbClr val="F65E5E">
                    <a:alpha val="100000"/>
                  </a:srgbClr>
                </a:solidFill>
                <a:latin typeface="微软雅黑" panose="020B0503020204020204" charset="-122"/>
              </a:rPr>
              <a:t>断开</a:t>
            </a:r>
          </a:p>
        </p:txBody>
      </p:sp>
      <p:sp>
        <p:nvSpPr>
          <p:cNvPr id="10" name="文本框 9"/>
          <p:cNvSpPr txBox="1"/>
          <p:nvPr/>
        </p:nvSpPr>
        <p:spPr>
          <a:xfrm>
            <a:off x="5047944" y="3571852"/>
            <a:ext cx="4427690" cy="441468"/>
          </a:xfrm>
          <a:prstGeom prst="rect">
            <a:avLst/>
          </a:prstGeom>
          <a:noFill/>
        </p:spPr>
        <p:txBody>
          <a:bodyPr lIns="0" tIns="0" rIns="0" bIns="0" rtlCol="0">
            <a:spAutoFit/>
          </a:bodyPr>
          <a:lstStyle/>
          <a:p>
            <a:pPr marL="0" marR="0" lvl="0" indent="0" algn="l" fontAlgn="base">
              <a:lnSpc>
                <a:spcPct val="125000"/>
              </a:lnSpc>
            </a:pPr>
            <a:r>
              <a:rPr lang="en-US" sz="2295" b="1" u="none" spc="0" dirty="0">
                <a:solidFill>
                  <a:srgbClr val="F65E5E">
                    <a:alpha val="100000"/>
                  </a:srgbClr>
                </a:solidFill>
                <a:latin typeface="微软雅黑" panose="020B0503020204020204" charset="-122"/>
              </a:rPr>
              <a:t>0~3V</a:t>
            </a:r>
          </a:p>
        </p:txBody>
      </p:sp>
      <p:sp>
        <p:nvSpPr>
          <p:cNvPr id="11" name="文本框 10"/>
          <p:cNvSpPr txBox="1"/>
          <p:nvPr/>
        </p:nvSpPr>
        <p:spPr>
          <a:xfrm>
            <a:off x="6282268" y="3581400"/>
            <a:ext cx="2840943"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rgbClr val="F65E5E">
                    <a:alpha val="100000"/>
                  </a:srgbClr>
                </a:solidFill>
                <a:latin typeface="微软雅黑" panose="020B0503020204020204" charset="-122"/>
              </a:rPr>
              <a:t>0~0.6A</a:t>
            </a:r>
          </a:p>
        </p:txBody>
      </p:sp>
      <p:sp>
        <p:nvSpPr>
          <p:cNvPr id="12" name="文本框 11"/>
          <p:cNvSpPr txBox="1"/>
          <p:nvPr/>
        </p:nvSpPr>
        <p:spPr>
          <a:xfrm>
            <a:off x="5569656" y="4295775"/>
            <a:ext cx="3553554" cy="441468"/>
          </a:xfrm>
          <a:prstGeom prst="rect">
            <a:avLst/>
          </a:prstGeom>
          <a:noFill/>
        </p:spPr>
        <p:txBody>
          <a:bodyPr lIns="0" tIns="0" rIns="0" bIns="0" rtlCol="0">
            <a:spAutoFit/>
          </a:bodyPr>
          <a:lstStyle/>
          <a:p>
            <a:pPr marL="0" marR="0" lvl="0" indent="0" algn="l" fontAlgn="base">
              <a:lnSpc>
                <a:spcPct val="125000"/>
              </a:lnSpc>
            </a:pPr>
            <a:r>
              <a:rPr lang="en-US" sz="2295" b="1" u="none" spc="0">
                <a:solidFill>
                  <a:srgbClr val="F65E5E">
                    <a:alpha val="100000"/>
                  </a:srgbClr>
                </a:solidFill>
                <a:latin typeface="微软雅黑" panose="020B0503020204020204" charset="-122"/>
              </a:rPr>
              <a:t>阻值最大</a:t>
            </a:r>
          </a:p>
        </p:txBody>
      </p:sp>
    </p:spTree>
    <p:extLst>
      <p:ext uri="{BB962C8B-B14F-4D97-AF65-F5344CB8AC3E}">
        <p14:creationId xmlns:p14="http://schemas.microsoft.com/office/powerpoint/2010/main" val="23340474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b8bc0cc-969b-4b4e-a0ce-c623a04d461a}"/>
  <p:tag name="TABLE_EMPHASIZE_COLOR" val="8684935"/>
  <p:tag name="TABLE_SKINIDX" val="-1"/>
  <p:tag name="TABLE_COLORIDX" val="l"/>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65a00f2-2382-4aeb-9aba-410a440ae0d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847</Words>
  <Application>Microsoft Office PowerPoint</Application>
  <PresentationFormat>全屏显示(16:9)</PresentationFormat>
  <Paragraphs>131</Paragraphs>
  <Slides>21</Slides>
  <Notes>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8</cp:revision>
  <dcterms:created xsi:type="dcterms:W3CDTF">2020-08-24T01:03:12Z</dcterms:created>
  <dcterms:modified xsi:type="dcterms:W3CDTF">2020-08-24T06:59:43Z</dcterms:modified>
</cp:coreProperties>
</file>